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8" r:id="rId1"/>
  </p:sldMasterIdLst>
  <p:notesMasterIdLst>
    <p:notesMasterId r:id="rId32"/>
  </p:notesMasterIdLst>
  <p:sldIdLst>
    <p:sldId id="256" r:id="rId2"/>
    <p:sldId id="293" r:id="rId3"/>
    <p:sldId id="274" r:id="rId4"/>
    <p:sldId id="275" r:id="rId5"/>
    <p:sldId id="259" r:id="rId6"/>
    <p:sldId id="270" r:id="rId7"/>
    <p:sldId id="271" r:id="rId8"/>
    <p:sldId id="272" r:id="rId9"/>
    <p:sldId id="257" r:id="rId10"/>
    <p:sldId id="258" r:id="rId11"/>
    <p:sldId id="267" r:id="rId12"/>
    <p:sldId id="265" r:id="rId13"/>
    <p:sldId id="263" r:id="rId14"/>
    <p:sldId id="269" r:id="rId15"/>
    <p:sldId id="289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2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99CC"/>
    <a:srgbClr val="FFCCFF"/>
    <a:srgbClr val="D0E0D0"/>
    <a:srgbClr val="DCEBEF"/>
    <a:srgbClr val="D9D9D9"/>
    <a:srgbClr val="FF3300"/>
    <a:srgbClr val="0000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 autoAdjust="0"/>
    <p:restoredTop sz="91027" autoAdjust="0"/>
  </p:normalViewPr>
  <p:slideViewPr>
    <p:cSldViewPr snapToGrid="0">
      <p:cViewPr>
        <p:scale>
          <a:sx n="66" d="100"/>
          <a:sy n="66" d="100"/>
        </p:scale>
        <p:origin x="-85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DA8A2-023F-435D-A7DE-DF49F62735B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5EA037D-A943-47E7-982F-1DD69C9EE8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Basic </a:t>
          </a:r>
          <a:r>
            <a:rPr lang="en-US" sz="2800" b="1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Oleochemicals</a:t>
          </a:r>
          <a:endParaRPr lang="en-US" sz="28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65AD3E8-91A0-48BF-AB58-F91BEE53A1D9}" type="parTrans" cxnId="{E2C48D2F-BB05-401F-8FA2-5DAD59D3384B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08F7C5B-6D30-4C32-902C-05C28E9476C8}" type="sibTrans" cxnId="{E2C48D2F-BB05-401F-8FA2-5DAD59D3384B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29D6382-EB4E-45C4-AA60-B46F64343CB7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28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Oleo-derivatives</a:t>
          </a:r>
          <a:endParaRPr lang="en-US" sz="28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E2D9A9EF-E91A-47E9-90DE-F4C960CF71A7}" type="parTrans" cxnId="{1ED21A7E-A6F8-465C-A347-E66E7A964C4A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8B40D8AF-31BD-4B9E-9CB5-A169886B122E}" type="sibTrans" cxnId="{1ED21A7E-A6F8-465C-A347-E66E7A964C4A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5B5B846-A17E-434D-B1DB-44B82EEF30B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End Products</a:t>
          </a:r>
          <a:endParaRPr lang="en-US" sz="28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52AAEED-370C-4A99-A265-38163A17B909}" type="parTrans" cxnId="{C605EE42-17F2-430B-AA52-EA6C2C0E7860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89CC444F-52C5-4BB8-9F54-BAD441990FE2}" type="sibTrans" cxnId="{C605EE42-17F2-430B-AA52-EA6C2C0E7860}">
      <dgm:prSet/>
      <dgm:spPr/>
      <dgm:t>
        <a:bodyPr/>
        <a:lstStyle/>
        <a:p>
          <a:endParaRPr lang="en-US" sz="18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9A4E4806-00FD-419A-BD6D-1E92008F6928}" type="pres">
      <dgm:prSet presAssocID="{87DDA8A2-023F-435D-A7DE-DF49F62735B1}" presName="Name0" presStyleCnt="0">
        <dgm:presLayoutVars>
          <dgm:dir/>
          <dgm:animLvl val="lvl"/>
          <dgm:resizeHandles val="exact"/>
        </dgm:presLayoutVars>
      </dgm:prSet>
      <dgm:spPr/>
    </dgm:pt>
    <dgm:pt modelId="{6FE6F46E-1C2C-42A0-B88A-67A42F0B9F4F}" type="pres">
      <dgm:prSet presAssocID="{15EA037D-A943-47E7-982F-1DD69C9EE864}" presName="parTxOnly" presStyleLbl="node1" presStyleIdx="0" presStyleCnt="3" custScaleY="38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2D2A8-C23F-42EE-81A4-40D7C99196CA}" type="pres">
      <dgm:prSet presAssocID="{308F7C5B-6D30-4C32-902C-05C28E9476C8}" presName="parTxOnlySpace" presStyleCnt="0"/>
      <dgm:spPr/>
    </dgm:pt>
    <dgm:pt modelId="{03A49605-712E-469B-B235-91D4339F4C33}" type="pres">
      <dgm:prSet presAssocID="{129D6382-EB4E-45C4-AA60-B46F64343CB7}" presName="parTxOnly" presStyleLbl="node1" presStyleIdx="1" presStyleCnt="3" custScaleY="38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C91BF-FD8B-423F-A9AA-6A95EAA01B90}" type="pres">
      <dgm:prSet presAssocID="{8B40D8AF-31BD-4B9E-9CB5-A169886B122E}" presName="parTxOnlySpace" presStyleCnt="0"/>
      <dgm:spPr/>
    </dgm:pt>
    <dgm:pt modelId="{0788213A-FC1D-4124-B6F1-518D1BC1202F}" type="pres">
      <dgm:prSet presAssocID="{45B5B846-A17E-434D-B1DB-44B82EEF30B9}" presName="parTxOnly" presStyleLbl="node1" presStyleIdx="2" presStyleCnt="3" custScaleY="38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4963E-8F6B-42A3-9030-AC79E03B3CDF}" type="presOf" srcId="{45B5B846-A17E-434D-B1DB-44B82EEF30B9}" destId="{0788213A-FC1D-4124-B6F1-518D1BC1202F}" srcOrd="0" destOrd="0" presId="urn:microsoft.com/office/officeart/2005/8/layout/chevron1"/>
    <dgm:cxn modelId="{562D0AC1-532B-4635-8172-A1B76BE588FB}" type="presOf" srcId="{15EA037D-A943-47E7-982F-1DD69C9EE864}" destId="{6FE6F46E-1C2C-42A0-B88A-67A42F0B9F4F}" srcOrd="0" destOrd="0" presId="urn:microsoft.com/office/officeart/2005/8/layout/chevron1"/>
    <dgm:cxn modelId="{37055995-1A8D-43EA-8C36-D9CFDF444A15}" type="presOf" srcId="{129D6382-EB4E-45C4-AA60-B46F64343CB7}" destId="{03A49605-712E-469B-B235-91D4339F4C33}" srcOrd="0" destOrd="0" presId="urn:microsoft.com/office/officeart/2005/8/layout/chevron1"/>
    <dgm:cxn modelId="{C605EE42-17F2-430B-AA52-EA6C2C0E7860}" srcId="{87DDA8A2-023F-435D-A7DE-DF49F62735B1}" destId="{45B5B846-A17E-434D-B1DB-44B82EEF30B9}" srcOrd="2" destOrd="0" parTransId="{C52AAEED-370C-4A99-A265-38163A17B909}" sibTransId="{89CC444F-52C5-4BB8-9F54-BAD441990FE2}"/>
    <dgm:cxn modelId="{E2C48D2F-BB05-401F-8FA2-5DAD59D3384B}" srcId="{87DDA8A2-023F-435D-A7DE-DF49F62735B1}" destId="{15EA037D-A943-47E7-982F-1DD69C9EE864}" srcOrd="0" destOrd="0" parTransId="{065AD3E8-91A0-48BF-AB58-F91BEE53A1D9}" sibTransId="{308F7C5B-6D30-4C32-902C-05C28E9476C8}"/>
    <dgm:cxn modelId="{1ED21A7E-A6F8-465C-A347-E66E7A964C4A}" srcId="{87DDA8A2-023F-435D-A7DE-DF49F62735B1}" destId="{129D6382-EB4E-45C4-AA60-B46F64343CB7}" srcOrd="1" destOrd="0" parTransId="{E2D9A9EF-E91A-47E9-90DE-F4C960CF71A7}" sibTransId="{8B40D8AF-31BD-4B9E-9CB5-A169886B122E}"/>
    <dgm:cxn modelId="{231EC66C-38B3-4071-BDC9-408252858B26}" type="presOf" srcId="{87DDA8A2-023F-435D-A7DE-DF49F62735B1}" destId="{9A4E4806-00FD-419A-BD6D-1E92008F6928}" srcOrd="0" destOrd="0" presId="urn:microsoft.com/office/officeart/2005/8/layout/chevron1"/>
    <dgm:cxn modelId="{AF916537-AE36-4984-A513-002B6F66FE71}" type="presParOf" srcId="{9A4E4806-00FD-419A-BD6D-1E92008F6928}" destId="{6FE6F46E-1C2C-42A0-B88A-67A42F0B9F4F}" srcOrd="0" destOrd="0" presId="urn:microsoft.com/office/officeart/2005/8/layout/chevron1"/>
    <dgm:cxn modelId="{EDED228F-4CE7-4D83-BF8C-5933B8555DE7}" type="presParOf" srcId="{9A4E4806-00FD-419A-BD6D-1E92008F6928}" destId="{5E12D2A8-C23F-42EE-81A4-40D7C99196CA}" srcOrd="1" destOrd="0" presId="urn:microsoft.com/office/officeart/2005/8/layout/chevron1"/>
    <dgm:cxn modelId="{42CD5FD8-4D12-4C6C-AE94-25043097F276}" type="presParOf" srcId="{9A4E4806-00FD-419A-BD6D-1E92008F6928}" destId="{03A49605-712E-469B-B235-91D4339F4C33}" srcOrd="2" destOrd="0" presId="urn:microsoft.com/office/officeart/2005/8/layout/chevron1"/>
    <dgm:cxn modelId="{FF1C709E-1CF3-425C-A7F1-63D5770381A2}" type="presParOf" srcId="{9A4E4806-00FD-419A-BD6D-1E92008F6928}" destId="{46FC91BF-FD8B-423F-A9AA-6A95EAA01B90}" srcOrd="3" destOrd="0" presId="urn:microsoft.com/office/officeart/2005/8/layout/chevron1"/>
    <dgm:cxn modelId="{A2405218-2F4A-4E76-B98C-FB9A8B7CEB14}" type="presParOf" srcId="{9A4E4806-00FD-419A-BD6D-1E92008F6928}" destId="{0788213A-FC1D-4124-B6F1-518D1BC120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D5D16-9BFC-4424-8A81-87B8D8E859F6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0528-3E91-4F9A-BD35-0A15C28B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0528-3E91-4F9A-BD35-0A15C28B01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https://steamgreen.wordpress.com/tag/wind-power/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0528-3E91-4F9A-BD35-0A15C28B01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DA7A-F235-46F1-933F-3876D1DE0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"ซีเทน" เป็นค่าที่ใช้สำหรับเครื่องยนต์ ดีเซล เหมือนกับ ออคเทน เป็นค่าที่ใช้สำหรับเครื่องยนต์ เบนซิน ค่า"ซีเทน" เป็นค่าที่บ่งบอกถึงความพร้อมที่จะเผาไหม้</a:t>
            </a: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ค่า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CFPP </a:t>
            </a:r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ของน้ำมันจะเป็นตัวบอกว่ามันจะเริ่มอุดตันไส้กรอง(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diesel filter) </a:t>
            </a:r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ที่อุณหภูมิเท่าไหร</a:t>
            </a:r>
          </a:p>
          <a:p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1.จุดหมอก(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point) </a:t>
            </a:r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เป็นค่าที่บอกถึงอุณภูมิต่ำสุดที่น้ำมันเริ่มเป็นไขขัดขวางการไหลของน้ำมันซึ่งทำให้เกิดการอุดตันที่ไส้กรองน้ำมันได้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2.จุดไหลเท(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point) </a:t>
            </a:r>
            <a:r>
              <a:rPr lang="th-TH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 อุณหภูมิต่ำสุดที่น้ำมันเชิ้อเพลิงเริ่มไม่ไหลโดยยังไม่เกิดไขมาขัดขวางการไหล จุดไหลเทจะมีค่าต่ำกว่าจุดหมอกเสมอ 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น้ำมันพืชมีค่าความร้อนประมาณ 83-85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ของน้ำมันดีเซล แต่มีความหนืดสูงกว่าเป็น 10 เท่า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ทำให้หัวฉีดน้ำมันให้เป็นฝอยได้ยาก เป็นอุปสรรคต่อการป้อนน้ำมันเชื้อเพลิงเข้าสู่ห้องเผาไหม้ และสันดาปไม่สมบูรณ์ ยังระเหยตัวกลายเป็นไอได้ช้ามาก จุดระเบิดเครื่องยนต์ติดยาก และหลงเหลือคราบเขม่าเกาะที่หัวฉีด ผนังลูกสูบ แหวนและวาล์ว การใช้น้ำมันพืชล้วนๆ โดยตรงในเครื่องยนต์จึงสามารถใช้ได้เฉพาะกับเครื่องยนต์รอบต่ำทั่วไป เช่น เครื่องสูบน้ำ เครื่องไถนา สำหรับในเครื่องดีเซลอื่นๆ มี 2 แนวทาง (1) ดัดแปลงน้ำมันพืชด้วยการลดความหนืดและเพิ่มการระเหยตัวเป็นไอ ให้ใกล้เคียงกับมาตรฐานน้ำมันดีเซล โดยใช้น้ำมันดีเซลหรือน้ำมันก๊าดเป็นตัวทำละลาย หรือนำน้ำมันพืชมาสังเคราะห์เป็นเอสเตอร์หรือที่เรียกว่า ไบโอดีเซล (2) ดัดแปลงเครื่องยนต์ดีเซล ซึ่งต้องผ่านกระบวนการและต้องมีการลงทุนเพิ่มในการออกแบบ เน้นดัดแปลงในส่วนของลูกสูบ ระบบหัวฉีด และห้องเผาไหม้ของเครื่องยนต์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ไบโอดีเซล มีสารเคมีประกอบ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เอสเทอร์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ซึ่งอยู่ในกลุ่มตัวทำละลาย และจะส่งผลต่อชิ้นส่วนในรถยนต์ รุ่นเก่า ที่ยังใช้ส่วนประกอบที่เป็นยางจากธรรมชาติ อาจละลายได้ ฉะนั้นการใช้ไบโอดีเซลกับเครื่องยนต์รุ่นเก่า จึงควรต้องทำการเปลี่ยนซีลยางเป็นแบบสังเคราะห์  ที่ไม่ละลายในไบโอดีเซล นอกจากนี้ การใช้ไบโอดีเซลในปัจจุบันที่ผสมกับน้ำมันดีเซล ในสูตร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B5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(มีไบโอดีเซลเพียงร้อยละ 5 ) ผู้เชี่ยวชาญด้านรถยนต์ได้ยืนยันว่ามีคุณสมบัติเทียบเคียงกับน้ำมันดีเซลทุกประการ รถยนต์ดีเซลทุกคัน เครื่องยนต์เกษตรกรรม และอุตสาหกรรมทุกประเภทสามารถใช้ได้โดยไม่มีปัญหา  และในรถยนต์ที่ใช้ไบโอดีเซล จะมีการเผาไหม้ที่สมบูรณ์กว่าการใช้น้ำมันดีเซล จึงทำให้การสันดาปของเครื่องยนต์สมบูรณ์ และลดจำนวนคาร์บอนมอนนอกไซด์ที่มีผลกระทบต่อสิ่งแวดล้อมอีกด้วย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DA7A-F235-46F1-933F-3876D1DE0D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29" y="4960137"/>
            <a:ext cx="6606989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8659" y="4960137"/>
            <a:ext cx="4612341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2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286766"/>
            <a:ext cx="9720072" cy="948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9829" y="1524000"/>
            <a:ext cx="3052572" cy="4848224"/>
          </a:xfrm>
        </p:spPr>
        <p:txBody>
          <a:bodyPr/>
          <a:lstStyle/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7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1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4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1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9828" y="357638"/>
            <a:ext cx="10653522" cy="82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829" y="1283523"/>
            <a:ext cx="3052572" cy="508870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643576" y="424703"/>
            <a:ext cx="0" cy="10865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7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9.wdp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6.png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065" y="4405823"/>
            <a:ext cx="9938410" cy="146304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1166813"/>
            <a:ext cx="39147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7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ปัจจัยสนับสนุน - </a:t>
            </a:r>
            <a:r>
              <a:rPr lang="th-TH" dirty="0" smtClean="0"/>
              <a:t>ต้นทุนการผลิตแบตเตอรี่ที่ลดลง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429" y="1295400"/>
            <a:ext cx="10786871" cy="4519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Continuous improvement and more attractive cost of production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09" y="1893275"/>
            <a:ext cx="6428991" cy="142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6519446"/>
            <a:ext cx="806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Samsung SDI Roadmap 2015, Navigant Research (Jaffe and Adamson 2014)</a:t>
            </a:r>
            <a:endParaRPr lang="en-US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6" y="3431074"/>
            <a:ext cx="6723724" cy="29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7680" y="2207450"/>
            <a:ext cx="5127608" cy="4205122"/>
            <a:chOff x="127680" y="2207450"/>
            <a:chExt cx="5127608" cy="420512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44" y="2207450"/>
              <a:ext cx="4913644" cy="420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0" y="2207450"/>
              <a:ext cx="1027879" cy="35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640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72466"/>
            <a:ext cx="12471400" cy="1021334"/>
          </a:xfrm>
        </p:spPr>
        <p:txBody>
          <a:bodyPr>
            <a:noAutofit/>
          </a:bodyPr>
          <a:lstStyle/>
          <a:p>
            <a:r>
              <a:rPr lang="th-TH" dirty="0" smtClean="0"/>
              <a:t>ราคาแบตเตอรี่ลดลง</a:t>
            </a:r>
            <a:r>
              <a:rPr lang="en-US" dirty="0" smtClean="0"/>
              <a:t> </a:t>
            </a:r>
            <a:r>
              <a:rPr lang="th-TH" sz="4400" dirty="0" smtClean="0"/>
              <a:t>ผลักดันโดยอุตสาหกรรมยานยนต์ไฟฟ้า </a:t>
            </a:r>
            <a:r>
              <a:rPr lang="en-US" sz="4400" dirty="0" smtClean="0"/>
              <a:t>(</a:t>
            </a:r>
            <a:r>
              <a:rPr lang="en-US" sz="4400" dirty="0" err="1" smtClean="0"/>
              <a:t>Ev</a:t>
            </a:r>
            <a:r>
              <a:rPr lang="en-US" sz="2800" dirty="0" err="1" smtClean="0"/>
              <a:t>s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95500" y="1142565"/>
            <a:ext cx="7670800" cy="1386237"/>
            <a:chOff x="1206498" y="1556020"/>
            <a:chExt cx="10200754" cy="654322"/>
          </a:xfrm>
          <a:solidFill>
            <a:srgbClr val="000000">
              <a:alpha val="7059"/>
            </a:srgbClr>
          </a:solidFill>
        </p:grpSpPr>
        <p:sp>
          <p:nvSpPr>
            <p:cNvPr id="6" name="Isosceles Triangle 5"/>
            <p:cNvSpPr/>
            <p:nvPr/>
          </p:nvSpPr>
          <p:spPr>
            <a:xfrm rot="5400000" flipV="1">
              <a:off x="955538" y="1806980"/>
              <a:ext cx="654322" cy="1524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0979820" y="1782909"/>
              <a:ext cx="654322" cy="2005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20800" y="1568719"/>
              <a:ext cx="9935875" cy="6223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35524"/>
            <a:ext cx="8305800" cy="584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6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1" y="1056130"/>
            <a:ext cx="9793287" cy="58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223266"/>
            <a:ext cx="9720072" cy="948309"/>
          </a:xfrm>
        </p:spPr>
        <p:txBody>
          <a:bodyPr/>
          <a:lstStyle/>
          <a:p>
            <a:r>
              <a:rPr lang="th-TH" dirty="0" smtClean="0"/>
              <a:t>การประยุกต์ใช้งานในระบบไฟฟ้า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1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498602"/>
            <a:ext cx="11653427" cy="3155027"/>
            <a:chOff x="495146" y="1791931"/>
            <a:chExt cx="11389304" cy="2933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6" y="1811595"/>
              <a:ext cx="551497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325" y="1791931"/>
              <a:ext cx="55721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6735097" y="2743200"/>
              <a:ext cx="1032387" cy="324465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65306" y="2168013"/>
              <a:ext cx="1414617" cy="324465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91136" y="2723535"/>
              <a:ext cx="1607574" cy="411728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5146" y="6484352"/>
            <a:ext cx="927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IRENA Jan 2015 “Battery Storage for Renewables : Market Status and Technology Outlook”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38" y="546414"/>
            <a:ext cx="5984262" cy="282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/>
          <p:cNvSpPr/>
          <p:nvPr/>
        </p:nvSpPr>
        <p:spPr>
          <a:xfrm>
            <a:off x="3568700" y="1716085"/>
            <a:ext cx="2222392" cy="1341246"/>
          </a:xfrm>
          <a:prstGeom prst="homePlate">
            <a:avLst>
              <a:gd name="adj" fmla="val 3363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515824" y="1627185"/>
            <a:ext cx="2222392" cy="1341246"/>
          </a:xfrm>
          <a:prstGeom prst="homePlate">
            <a:avLst>
              <a:gd name="adj" fmla="val 336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Time Shifting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1124628" y="1691377"/>
            <a:ext cx="2317072" cy="1365953"/>
          </a:xfrm>
          <a:prstGeom prst="homePlate">
            <a:avLst>
              <a:gd name="adj" fmla="val 3363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838200" y="1615178"/>
            <a:ext cx="2492076" cy="1341246"/>
          </a:xfrm>
          <a:prstGeom prst="homePlate">
            <a:avLst>
              <a:gd name="adj" fmla="val 336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Non-firm to Firm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9352" y="174105"/>
            <a:ext cx="10510647" cy="9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>สนับสนุนพลังงานหมุนเวียน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164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223266"/>
            <a:ext cx="9720072" cy="948309"/>
          </a:xfrm>
        </p:spPr>
        <p:txBody>
          <a:bodyPr/>
          <a:lstStyle/>
          <a:p>
            <a:r>
              <a:rPr lang="th-TH" dirty="0" smtClean="0"/>
              <a:t>สรุปการประยุกต์ใช้งานแบตเตอรี่ในระบบผลิต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1" y="1020346"/>
            <a:ext cx="9423431" cy="546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6897" y="6479004"/>
            <a:ext cx="927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IRENA Jan 2015 “Battery Storage for Renewables : Market Status and Technology Outlook”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28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71" y="5246332"/>
            <a:ext cx="7500100" cy="1463040"/>
          </a:xfrm>
        </p:spPr>
        <p:txBody>
          <a:bodyPr>
            <a:normAutofit/>
          </a:bodyPr>
          <a:lstStyle/>
          <a:p>
            <a:pPr algn="l"/>
            <a:r>
              <a:rPr lang="th-TH" sz="6000" dirty="0" smtClean="0"/>
              <a:t>โครงการปลูกปาล์มเพื่อพลังงาน</a:t>
            </a:r>
            <a:endParaRPr lang="th-TH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98700" cy="3365184"/>
          </a:xfrm>
          <a:prstGeom prst="rect">
            <a:avLst/>
          </a:prstGeom>
          <a:solidFill>
            <a:srgbClr val="00B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1750" y="1060607"/>
            <a:ext cx="1454150" cy="3365184"/>
          </a:xfrm>
          <a:prstGeom prst="rect">
            <a:avLst/>
          </a:prstGeom>
          <a:solidFill>
            <a:schemeClr val="accent2">
              <a:lumMod val="60000"/>
              <a:lumOff val="4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 bwMode="auto">
          <a:xfrm>
            <a:off x="2857500" y="1215847"/>
            <a:ext cx="9334500" cy="21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90" y="828374"/>
            <a:ext cx="560410" cy="7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389508" y="5198657"/>
            <a:ext cx="291349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5171" y="5333419"/>
            <a:ext cx="0" cy="10865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9" y="5304283"/>
            <a:ext cx="13620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8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3" y="134366"/>
            <a:ext cx="9720072" cy="948309"/>
          </a:xfrm>
        </p:spPr>
        <p:txBody>
          <a:bodyPr/>
          <a:lstStyle/>
          <a:p>
            <a:r>
              <a:rPr lang="th-TH" dirty="0" smtClean="0"/>
              <a:t>หลักการและเหตุผล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90843" y="2973920"/>
            <a:ext cx="10275657" cy="3696361"/>
            <a:chOff x="1473501" y="3059679"/>
            <a:chExt cx="9270908" cy="3572502"/>
          </a:xfrm>
        </p:grpSpPr>
        <p:sp>
          <p:nvSpPr>
            <p:cNvPr id="7" name="Chevron 6"/>
            <p:cNvSpPr/>
            <p:nvPr/>
          </p:nvSpPr>
          <p:spPr>
            <a:xfrm>
              <a:off x="8160937" y="4928628"/>
              <a:ext cx="2209778" cy="1645049"/>
            </a:xfrm>
            <a:prstGeom prst="chevron">
              <a:avLst>
                <a:gd name="adj" fmla="val 2787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 flipH="1">
              <a:off x="1473501" y="3059679"/>
              <a:ext cx="2184403" cy="1736206"/>
            </a:xfrm>
            <a:prstGeom prst="chevron">
              <a:avLst>
                <a:gd name="adj" fmla="val 27875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3302000" y="3059679"/>
              <a:ext cx="2003181" cy="1736206"/>
            </a:xfrm>
            <a:prstGeom prst="chevron">
              <a:avLst>
                <a:gd name="adj" fmla="val 27875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6905381" y="3059679"/>
              <a:ext cx="2019299" cy="1736206"/>
            </a:xfrm>
            <a:prstGeom prst="chevron">
              <a:avLst>
                <a:gd name="adj" fmla="val 27875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559988" y="3059679"/>
              <a:ext cx="2184421" cy="1736206"/>
            </a:xfrm>
            <a:prstGeom prst="chevron">
              <a:avLst>
                <a:gd name="adj" fmla="val 27875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8785" y="3303027"/>
              <a:ext cx="212729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th-TH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รายได้ต่อไร่มากกว่าพืชเครษฐกิจอื่น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03781" y="3289632"/>
              <a:ext cx="18034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การดูแลจัดการ</a:t>
              </a:r>
              <a:r>
                <a:rPr lang="th-TH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ง่าย</a:t>
              </a:r>
            </a:p>
            <a:p>
              <a:pPr lvl="1" algn="ctr"/>
              <a:endPara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9182" y="3239353"/>
              <a:ext cx="255252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ลงทุนครั้งเดียว</a:t>
              </a:r>
            </a:p>
            <a:p>
              <a:pPr lvl="1" algn="ctr"/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เก็บเกี่ยวได้ </a:t>
              </a:r>
              <a:endPara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  <a:p>
              <a:pPr lvl="1" algn="ctr"/>
              <a:r>
                <a:rPr lang="th-TH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20-30 </a:t>
              </a:r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ปี</a:t>
              </a:r>
            </a:p>
            <a:p>
              <a:pPr lvl="1" algn="ctr"/>
              <a:endPara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92881" y="3264927"/>
              <a:ext cx="18034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สามารถต่อยอดได้หลากหลาย</a:t>
              </a:r>
            </a:p>
          </p:txBody>
        </p:sp>
        <p:sp>
          <p:nvSpPr>
            <p:cNvPr id="16" name="Hexagon 15"/>
            <p:cNvSpPr/>
            <p:nvPr/>
          </p:nvSpPr>
          <p:spPr>
            <a:xfrm>
              <a:off x="4924268" y="3061727"/>
              <a:ext cx="2357563" cy="1757271"/>
            </a:xfrm>
            <a:prstGeom prst="hexagon">
              <a:avLst>
                <a:gd name="adj" fmla="val 29686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dirty="0" smtClean="0">
                  <a:latin typeface="DilleniaUPC" panose="02020603050405020304" pitchFamily="18" charset="-34"/>
                  <a:cs typeface="+mj-cs"/>
                </a:rPr>
                <a:t>ทำไมต้องเป็นปาล์ม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4206036" y="4937339"/>
              <a:ext cx="2394545" cy="1675182"/>
            </a:xfrm>
            <a:prstGeom prst="chevron">
              <a:avLst>
                <a:gd name="adj" fmla="val 27875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6281337" y="4928627"/>
              <a:ext cx="2209778" cy="1645050"/>
            </a:xfrm>
            <a:prstGeom prst="chevron">
              <a:avLst>
                <a:gd name="adj" fmla="val 2787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14851" y="5082779"/>
              <a:ext cx="268316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ราคา</a:t>
              </a:r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ผลผลิต</a:t>
              </a:r>
              <a:endPara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  <a:p>
              <a:pPr lvl="1" algn="ctr"/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เป็น</a:t>
              </a: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ของผู้</a:t>
              </a:r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ซื้อ</a:t>
              </a:r>
              <a:endPara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  <a:p>
              <a:pPr lvl="1" algn="ctr"/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ไม่ใช่</a:t>
              </a: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ผู้ผลิต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2409581" y="4933329"/>
              <a:ext cx="2120992" cy="1698852"/>
            </a:xfrm>
            <a:prstGeom prst="hexagon">
              <a:avLst>
                <a:gd name="adj" fmla="val 29686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dirty="0">
                  <a:latin typeface="DilleniaUPC" panose="02020603050405020304" pitchFamily="18" charset="-34"/>
                  <a:cs typeface="+mj-cs"/>
                </a:rPr>
                <a:t>ปัญหาของ</a:t>
              </a:r>
              <a:r>
                <a:rPr lang="th-TH" sz="3600" dirty="0" smtClean="0">
                  <a:latin typeface="DilleniaUPC" panose="02020603050405020304" pitchFamily="18" charset="-34"/>
                  <a:cs typeface="+mj-cs"/>
                </a:rPr>
                <a:t>เกษตรกร</a:t>
              </a:r>
              <a:endParaRPr lang="th-TH" sz="3600" dirty="0"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4802" y="5106427"/>
              <a:ext cx="230957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แปลงขนาดเล็ก</a:t>
              </a:r>
            </a:p>
            <a:p>
              <a:pPr lvl="1" algn="ctr"/>
              <a:r>
                <a:rPr lang="th-TH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ขาด</a:t>
              </a: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ความรู้ในการจัดการ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543132" y="5089599"/>
            <a:ext cx="1714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ไม่มีเงินทุนเพียงพอ</a:t>
            </a:r>
          </a:p>
          <a:p>
            <a:pPr lvl="1" algn="ctr"/>
            <a:endParaRPr lang="th-TH" sz="3000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0843" y="1189841"/>
            <a:ext cx="1052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800" dirty="0"/>
              <a:t>การพัฒนาอุตสาหกรรมการผลิตน้ำมันดีเซลชีวภาพ  </a:t>
            </a:r>
            <a:r>
              <a:rPr lang="th-TH" sz="2800" dirty="0" smtClean="0"/>
              <a:t>เสริม</a:t>
            </a:r>
            <a:r>
              <a:rPr lang="th-TH" sz="2800" dirty="0"/>
              <a:t>ความมั่นคงให้กับภาคเกษตรกรรม </a:t>
            </a:r>
            <a:endParaRPr lang="th-TH" sz="2800" dirty="0" smtClean="0"/>
          </a:p>
          <a:p>
            <a:pPr lvl="0" algn="ctr"/>
            <a:r>
              <a:rPr lang="th-TH" sz="2800" dirty="0" smtClean="0"/>
              <a:t>เกษตรกร</a:t>
            </a:r>
            <a:r>
              <a:rPr lang="th-TH" sz="2800" dirty="0"/>
              <a:t>สวนปาล์ม  มีอุตสาหกรรมกลางน้ำ </a:t>
            </a:r>
            <a:r>
              <a:rPr lang="en-US" sz="2800" dirty="0"/>
              <a:t>(</a:t>
            </a:r>
            <a:r>
              <a:rPr lang="th-TH" sz="2800" dirty="0"/>
              <a:t>น้ำมันกรีนดีเซล</a:t>
            </a:r>
            <a:r>
              <a:rPr lang="en-US" sz="2800" dirty="0"/>
              <a:t>)</a:t>
            </a:r>
            <a:r>
              <a:rPr lang="th-TH" sz="2800" dirty="0"/>
              <a:t> และ ปลายน้ำ</a:t>
            </a:r>
            <a:r>
              <a:rPr lang="en-US" sz="2800" dirty="0"/>
              <a:t> (</a:t>
            </a:r>
            <a:r>
              <a:rPr lang="th-TH" sz="2800" dirty="0"/>
              <a:t>โอลี</a:t>
            </a:r>
            <a:r>
              <a:rPr lang="th-TH" sz="2800" dirty="0" smtClean="0"/>
              <a:t>โอเคมิคอลส์</a:t>
            </a:r>
            <a:r>
              <a:rPr lang="en-US" sz="2800" dirty="0"/>
              <a:t>) </a:t>
            </a:r>
            <a:endParaRPr lang="th-TH" sz="2800" dirty="0" smtClean="0"/>
          </a:p>
          <a:p>
            <a:pPr lvl="0" algn="ctr"/>
            <a:r>
              <a:rPr lang="th-TH" sz="2800" dirty="0" smtClean="0"/>
              <a:t>รองรับ</a:t>
            </a:r>
            <a:r>
              <a:rPr lang="th-TH" sz="2800" dirty="0"/>
              <a:t>การปลูกและขาย บนราคารับซื้อ</a:t>
            </a:r>
            <a:r>
              <a:rPr lang="th-TH" sz="2800" dirty="0" smtClean="0"/>
              <a:t>ยุติธรรม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86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52" y="312166"/>
            <a:ext cx="10904347" cy="948309"/>
          </a:xfrm>
        </p:spPr>
        <p:txBody>
          <a:bodyPr>
            <a:normAutofit/>
          </a:bodyPr>
          <a:lstStyle/>
          <a:p>
            <a:r>
              <a:rPr lang="th-TH" dirty="0" smtClean="0"/>
              <a:t>แนวคิดโครงการ</a:t>
            </a:r>
            <a:endParaRPr lang="th-TH" dirty="0"/>
          </a:p>
        </p:txBody>
      </p:sp>
      <p:sp>
        <p:nvSpPr>
          <p:cNvPr id="14" name="Rounded Rectangle 13"/>
          <p:cNvSpPr/>
          <p:nvPr/>
        </p:nvSpPr>
        <p:spPr>
          <a:xfrm>
            <a:off x="9372703" y="1980006"/>
            <a:ext cx="2208891" cy="13716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DilleniaUPC" panose="02020603050405020304" pitchFamily="18" charset="-34"/>
              <a:cs typeface="+mj-cs"/>
            </a:endParaRPr>
          </a:p>
        </p:txBody>
      </p:sp>
      <p:cxnSp>
        <p:nvCxnSpPr>
          <p:cNvPr id="20" name="Straight Arrow Connector 19"/>
          <p:cNvCxnSpPr>
            <a:stCxn id="23" idx="3"/>
          </p:cNvCxnSpPr>
          <p:nvPr/>
        </p:nvCxnSpPr>
        <p:spPr>
          <a:xfrm>
            <a:off x="3264003" y="3017007"/>
            <a:ext cx="1776010" cy="59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40013" y="2184044"/>
            <a:ext cx="2598911" cy="19237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5027312" y="1950424"/>
            <a:ext cx="2638227" cy="542882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โรงแปรรูปเป็นพลังงาน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2089" y="1952034"/>
            <a:ext cx="2071914" cy="212994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1192089" y="1950424"/>
            <a:ext cx="2071914" cy="558523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เกษตรกรสวนปาล์ม</a:t>
            </a:r>
            <a:endParaRPr lang="en-US" sz="2400" b="1" dirty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83603" y="3778292"/>
            <a:ext cx="98702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980" y="3453194"/>
            <a:ext cx="417696" cy="5042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091371" y="3528613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BHD 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เพื่อใช้ในยานยนต์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7447" y="3905376"/>
            <a:ext cx="1642194" cy="6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47" y="2207703"/>
            <a:ext cx="771717" cy="6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77" y="2842213"/>
            <a:ext cx="862172" cy="9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9" y="2977685"/>
            <a:ext cx="685800" cy="7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3264003" y="3472380"/>
            <a:ext cx="1763310" cy="0"/>
          </a:xfrm>
          <a:prstGeom prst="straightConnector1">
            <a:avLst/>
          </a:prstGeom>
          <a:ln w="38100">
            <a:solidFill>
              <a:srgbClr val="66FF33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59" y="3598575"/>
            <a:ext cx="410924" cy="4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27"/>
          <p:cNvGrpSpPr/>
          <p:nvPr/>
        </p:nvGrpSpPr>
        <p:grpSpPr>
          <a:xfrm>
            <a:off x="1347085" y="4640467"/>
            <a:ext cx="9993140" cy="2272679"/>
            <a:chOff x="1997641" y="5121041"/>
            <a:chExt cx="8831395" cy="1719156"/>
          </a:xfrm>
        </p:grpSpPr>
        <p:sp>
          <p:nvSpPr>
            <p:cNvPr id="19" name="Chevron 18"/>
            <p:cNvSpPr/>
            <p:nvPr/>
          </p:nvSpPr>
          <p:spPr>
            <a:xfrm flipH="1">
              <a:off x="1997641" y="5617587"/>
              <a:ext cx="2863838" cy="1025849"/>
            </a:xfrm>
            <a:prstGeom prst="chevron">
              <a:avLst>
                <a:gd name="adj" fmla="val 2787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0923" y="5652836"/>
              <a:ext cx="2468694" cy="90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มีอาชีพและรายได้ที่มั่นคง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ชีวิตความเป็นอยู่ดีขึ้น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ชุมชนเข้มแข็ง</a:t>
              </a:r>
            </a:p>
          </p:txBody>
        </p:sp>
        <p:sp>
          <p:nvSpPr>
            <p:cNvPr id="35" name="Chevron 34"/>
            <p:cNvSpPr/>
            <p:nvPr/>
          </p:nvSpPr>
          <p:spPr>
            <a:xfrm flipH="1">
              <a:off x="4686115" y="5617587"/>
              <a:ext cx="2813983" cy="1025849"/>
            </a:xfrm>
            <a:prstGeom prst="chevron">
              <a:avLst>
                <a:gd name="adj" fmla="val 2787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71255" y="5652836"/>
              <a:ext cx="2279857" cy="90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มีแหล่งวัตถุดิบที่แน่นอน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ธุรกิจเสถียรและยั่งยืน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โอกาสต่อยอดผลิตภัณฑ์</a:t>
              </a:r>
            </a:p>
          </p:txBody>
        </p:sp>
        <p:sp>
          <p:nvSpPr>
            <p:cNvPr id="37" name="Chevron 36"/>
            <p:cNvSpPr/>
            <p:nvPr/>
          </p:nvSpPr>
          <p:spPr>
            <a:xfrm>
              <a:off x="5034386" y="5121041"/>
              <a:ext cx="2730869" cy="430557"/>
            </a:xfrm>
            <a:prstGeom prst="chevron">
              <a:avLst>
                <a:gd name="adj" fmla="val 4615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กลางน้ำ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2293623" y="5121041"/>
              <a:ext cx="2828042" cy="430557"/>
            </a:xfrm>
            <a:prstGeom prst="chevron">
              <a:avLst>
                <a:gd name="adj" fmla="val 4615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ต้นน้ำ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 flipH="1">
              <a:off x="7308053" y="5617587"/>
              <a:ext cx="3284957" cy="1025849"/>
            </a:xfrm>
            <a:prstGeom prst="chevron">
              <a:avLst>
                <a:gd name="adj" fmla="val 2787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676353" y="5121041"/>
              <a:ext cx="3152683" cy="430557"/>
            </a:xfrm>
            <a:prstGeom prst="chevron">
              <a:avLst>
                <a:gd name="adj" fmla="val 4615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ปลายน้ำ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7435" y="5652836"/>
              <a:ext cx="3180274" cy="118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ใช้ในเครื่องยนต์ดีเซลได้ </a:t>
              </a:r>
              <a:r>
                <a:rPr lang="en-US" sz="2400" dirty="0" smtClean="0">
                  <a:latin typeface="DilleniaUPC" panose="02020603050405020304" pitchFamily="18" charset="-34"/>
                  <a:cs typeface="+mj-cs"/>
                </a:rPr>
                <a:t>100%</a:t>
              </a:r>
              <a:endParaRPr lang="th-TH" sz="2400" dirty="0" smtClean="0">
                <a:latin typeface="DilleniaUPC" panose="02020603050405020304" pitchFamily="18" charset="-34"/>
                <a:cs typeface="+mj-cs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400" dirty="0" smtClean="0">
                  <a:latin typeface="DilleniaUPC" panose="02020603050405020304" pitchFamily="18" charset="-34"/>
                  <a:cs typeface="+mj-cs"/>
                </a:rPr>
                <a:t>แหล่งเชื้อเพลิงที่มั่นคงและปลอดมลพิษ</a:t>
              </a:r>
            </a:p>
            <a:p>
              <a:endParaRPr lang="th-TH" sz="2400" dirty="0" smtClean="0">
                <a:latin typeface="DilleniaUPC" panose="02020603050405020304" pitchFamily="18" charset="-34"/>
                <a:cs typeface="+mj-cs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6419066" y="2634876"/>
            <a:ext cx="1080158" cy="1328151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โรงผลิต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BHD</a:t>
            </a:r>
          </a:p>
          <a:p>
            <a:pPr algn="ctr"/>
            <a:r>
              <a:rPr lang="th-TH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กรีนดีเซล</a:t>
            </a:r>
            <a:endParaRPr lang="en-US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65430" y="2638301"/>
            <a:ext cx="1157497" cy="1325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โรงผลิต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CPO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 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น้ำมันปาล์มดิบ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>
            <a:off x="9360004" y="1978395"/>
            <a:ext cx="2234754" cy="514911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Oleochemicals</a:t>
            </a:r>
            <a:endParaRPr lang="th-TH" sz="2400" b="1" dirty="0" smtClean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99474" y="4018630"/>
            <a:ext cx="174252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lleniaUPC" panose="02020603050405020304" pitchFamily="18" charset="-34"/>
                <a:cs typeface="+mj-cs"/>
              </a:rPr>
              <a:t>ราคายุติธรรม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cxnSp>
        <p:nvCxnSpPr>
          <p:cNvPr id="51" name="Elbow Connector 50"/>
          <p:cNvCxnSpPr>
            <a:stCxn id="44" idx="3"/>
            <a:endCxn id="24" idx="3"/>
          </p:cNvCxnSpPr>
          <p:nvPr/>
        </p:nvCxnSpPr>
        <p:spPr>
          <a:xfrm rot="16200000" flipV="1">
            <a:off x="6338729" y="-2160258"/>
            <a:ext cx="27971" cy="8249335"/>
          </a:xfrm>
          <a:prstGeom prst="bentConnector3">
            <a:avLst>
              <a:gd name="adj1" fmla="val 917275"/>
            </a:avLst>
          </a:prstGeom>
          <a:ln w="38100">
            <a:solidFill>
              <a:srgbClr val="66FF33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2" idx="3"/>
            <a:endCxn id="23" idx="0"/>
          </p:cNvCxnSpPr>
          <p:nvPr/>
        </p:nvCxnSpPr>
        <p:spPr>
          <a:xfrm rot="16200000" flipH="1" flipV="1">
            <a:off x="4286431" y="-107961"/>
            <a:ext cx="1610" cy="4118380"/>
          </a:xfrm>
          <a:prstGeom prst="bentConnector3">
            <a:avLst>
              <a:gd name="adj1" fmla="val -14198758"/>
            </a:avLst>
          </a:prstGeom>
          <a:ln w="38100">
            <a:solidFill>
              <a:srgbClr val="66FF33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56" y="2726973"/>
            <a:ext cx="794317" cy="48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58" y="2687780"/>
            <a:ext cx="1008995" cy="5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58" y="1530368"/>
            <a:ext cx="410924" cy="4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913182" y="1330313"/>
            <a:ext cx="149665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lleniaUPC" panose="02020603050405020304" pitchFamily="18" charset="-34"/>
                <a:cs typeface="+mj-cs"/>
              </a:rPr>
              <a:t>ปันส่วนกำไร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658203" y="2861059"/>
            <a:ext cx="17145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499224" y="2364878"/>
            <a:ext cx="1981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ต่อยอดอุตสาหกรรม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1029" name="Rectangle 1028"/>
          <p:cNvSpPr/>
          <p:nvPr/>
        </p:nvSpPr>
        <p:spPr>
          <a:xfrm>
            <a:off x="4025901" y="318349"/>
            <a:ext cx="8089899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300" dirty="0"/>
              <a:t>การบูรณาการ</a:t>
            </a:r>
            <a:r>
              <a:rPr lang="th-TH" sz="2300" dirty="0" smtClean="0"/>
              <a:t>ตลอดห่วงโซ่การผลิต </a:t>
            </a:r>
            <a:r>
              <a:rPr lang="en-US" sz="2300" dirty="0" smtClean="0"/>
              <a:t>(</a:t>
            </a:r>
            <a:r>
              <a:rPr lang="en-US" sz="2300" dirty="0"/>
              <a:t>Full </a:t>
            </a:r>
            <a:r>
              <a:rPr lang="en-US" sz="2300" dirty="0" smtClean="0"/>
              <a:t>Integration) </a:t>
            </a:r>
            <a:r>
              <a:rPr lang="th-TH" sz="2300" dirty="0" smtClean="0"/>
              <a:t>ส่งเสริม</a:t>
            </a:r>
            <a:r>
              <a:rPr lang="th-TH" sz="2300" dirty="0"/>
              <a:t>ความ</a:t>
            </a:r>
            <a:r>
              <a:rPr lang="th-TH" sz="2300" dirty="0" smtClean="0"/>
              <a:t>มั่นคง</a:t>
            </a:r>
          </a:p>
          <a:p>
            <a:pPr algn="ctr"/>
            <a:r>
              <a:rPr lang="th-TH" sz="2300" dirty="0" smtClean="0"/>
              <a:t>ภาค</a:t>
            </a:r>
            <a:r>
              <a:rPr lang="th-TH" sz="2300" dirty="0"/>
              <a:t>เกษตรกรรมควบคู่กับอุตสาหกรรม  </a:t>
            </a:r>
            <a:r>
              <a:rPr lang="en-US" sz="2300" dirty="0" smtClean="0"/>
              <a:t> </a:t>
            </a:r>
            <a:r>
              <a:rPr lang="th-TH" sz="2300" dirty="0" smtClean="0"/>
              <a:t>โดยความ</a:t>
            </a:r>
            <a:r>
              <a:rPr lang="th-TH" sz="2300" dirty="0"/>
              <a:t>ร่วมมือ</a:t>
            </a:r>
            <a:r>
              <a:rPr lang="th-TH" sz="2300" dirty="0" smtClean="0"/>
              <a:t>ระหว่าง</a:t>
            </a:r>
            <a:r>
              <a:rPr lang="th-TH" sz="2300" dirty="0"/>
              <a:t>ภาครัฐ </a:t>
            </a:r>
            <a:r>
              <a:rPr lang="th-TH" sz="2300" dirty="0" smtClean="0"/>
              <a:t> </a:t>
            </a:r>
            <a:r>
              <a:rPr lang="th-TH" sz="2300" dirty="0"/>
              <a:t>เกษตรกร </a:t>
            </a:r>
            <a:r>
              <a:rPr lang="th-TH" sz="2300" dirty="0" smtClean="0"/>
              <a:t> และเอกชน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8651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197866"/>
            <a:ext cx="9720072" cy="948309"/>
          </a:xfrm>
        </p:spPr>
        <p:txBody>
          <a:bodyPr/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: </a:t>
            </a:r>
            <a:r>
              <a:rPr lang="th-TH" dirty="0" smtClean="0"/>
              <a:t>ปลูกปาล์มเพื่อพลังงาน 1 แสนไร่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31132" y="1169554"/>
            <a:ext cx="10138567" cy="5688445"/>
            <a:chOff x="1817959" y="1451219"/>
            <a:chExt cx="8657952" cy="5359400"/>
          </a:xfrm>
        </p:grpSpPr>
        <p:sp>
          <p:nvSpPr>
            <p:cNvPr id="4" name="Pentagon 3"/>
            <p:cNvSpPr/>
            <p:nvPr/>
          </p:nvSpPr>
          <p:spPr>
            <a:xfrm rot="16200000">
              <a:off x="5810162" y="2591578"/>
              <a:ext cx="543003" cy="3069071"/>
            </a:xfrm>
            <a:prstGeom prst="homePlate">
              <a:avLst>
                <a:gd name="adj" fmla="val 23632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7673420" y="2427415"/>
              <a:ext cx="2802491" cy="1265533"/>
            </a:xfrm>
            <a:prstGeom prst="chevron">
              <a:avLst>
                <a:gd name="adj" fmla="val 17235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4678458" y="4524619"/>
              <a:ext cx="2994962" cy="457200"/>
            </a:xfrm>
            <a:prstGeom prst="chevron">
              <a:avLst>
                <a:gd name="adj" fmla="val 4615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กลางน้ำ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1835492" y="4524619"/>
              <a:ext cx="3016435" cy="457200"/>
            </a:xfrm>
            <a:prstGeom prst="chevron">
              <a:avLst>
                <a:gd name="adj" fmla="val 4615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ต้นน้ำ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419443" y="4524619"/>
              <a:ext cx="3056468" cy="457200"/>
            </a:xfrm>
            <a:prstGeom prst="chevron">
              <a:avLst>
                <a:gd name="adj" fmla="val 4615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ปลายน้ำ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927" y="2746619"/>
              <a:ext cx="2664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น้ำมัน 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BHD 68,000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ตัน/ปี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ราคา 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BHD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ประมาณการ</a:t>
              </a:r>
            </a:p>
            <a:p>
              <a:r>
                <a:rPr lang="th-TH" sz="2200" dirty="0">
                  <a:latin typeface="DilleniaUPC" panose="02020603050405020304" pitchFamily="18" charset="-34"/>
                  <a:cs typeface="+mj-cs"/>
                </a:rPr>
                <a:t>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  32.5 บาท/ลิตร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 </a:t>
              </a:r>
              <a:endParaRPr lang="th-TH" sz="2200" dirty="0" smtClean="0">
                <a:latin typeface="DilleniaUPC" panose="02020603050405020304" pitchFamily="18" charset="-34"/>
                <a:cs typeface="+mj-c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959" y="4981819"/>
              <a:ext cx="844416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4813827" y="1908419"/>
              <a:ext cx="2569731" cy="76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,200 </a:t>
              </a:r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ล้านบาท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8592" y="1487950"/>
              <a:ext cx="1808595" cy="434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DilleniaUPC" panose="02020603050405020304" pitchFamily="18" charset="-34"/>
                  <a:cs typeface="+mj-cs"/>
                </a:rPr>
                <a:t>รายได้สุทธิเกษตรกร </a:t>
              </a:r>
              <a:endParaRPr lang="en-US" sz="2400" dirty="0">
                <a:cs typeface="+mj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75727" y="1451219"/>
              <a:ext cx="2557387" cy="434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latin typeface="DilleniaUPC" panose="02020603050405020304" pitchFamily="18" charset="-34"/>
                  <a:cs typeface="+mj-cs"/>
                </a:rPr>
                <a:t>มูลค่า </a:t>
              </a:r>
              <a:r>
                <a:rPr lang="en-US" sz="2400" b="1" dirty="0" smtClean="0">
                  <a:latin typeface="DilleniaUPC" panose="02020603050405020304" pitchFamily="18" charset="-34"/>
                  <a:cs typeface="+mj-cs"/>
                </a:rPr>
                <a:t>BHD </a:t>
              </a:r>
              <a:r>
                <a:rPr lang="th-TH" sz="2400" b="1" dirty="0" smtClean="0">
                  <a:latin typeface="DilleniaUPC" panose="02020603050405020304" pitchFamily="18" charset="-34"/>
                  <a:cs typeface="+mj-cs"/>
                </a:rPr>
                <a:t>ทดแทนน้ำมันดีเซล</a:t>
              </a:r>
              <a:endParaRPr lang="en-US" sz="2400" dirty="0"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7127" y="3961354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ราคาแข่งขันได้กับ </a:t>
              </a:r>
              <a:r>
                <a:rPr lang="en-US" sz="2400" i="1" dirty="0" smtClean="0">
                  <a:latin typeface="DilleniaUPC" panose="02020603050405020304" pitchFamily="18" charset="-34"/>
                  <a:cs typeface="+mj-cs"/>
                </a:rPr>
                <a:t>B100 </a:t>
              </a:r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35 บาท/ลิตร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7527" y="2492619"/>
              <a:ext cx="2652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ทดแทนการนำเข้าน้ำมันดีเซล </a:t>
              </a:r>
            </a:p>
            <a:p>
              <a:pPr algn="ctr"/>
              <a:r>
                <a:rPr lang="en-US" sz="2400" i="1" dirty="0" smtClean="0">
                  <a:latin typeface="DilleniaUPC" panose="02020603050405020304" pitchFamily="18" charset="-34"/>
                  <a:cs typeface="+mj-cs"/>
                </a:rPr>
                <a:t>68 </a:t>
              </a:r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ล้านลิตร/ปี</a:t>
              </a:r>
              <a:r>
                <a:rPr lang="en-US" sz="2400" i="1" dirty="0" smtClean="0">
                  <a:latin typeface="DilleniaUPC" panose="02020603050405020304" pitchFamily="18" charset="-34"/>
                  <a:cs typeface="+mj-cs"/>
                </a:rPr>
                <a:t> </a:t>
              </a:r>
              <a:endParaRPr lang="th-TH" sz="2400" i="1" dirty="0" smtClean="0">
                <a:latin typeface="DilleniaUPC" panose="02020603050405020304" pitchFamily="18" charset="-34"/>
                <a:cs typeface="+mj-cs"/>
              </a:endParaRPr>
            </a:p>
            <a:p>
              <a:pPr algn="ctr"/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หรือ 0.3</a:t>
              </a:r>
              <a:r>
                <a:rPr lang="en-US" sz="2400" i="1" dirty="0" smtClean="0">
                  <a:latin typeface="DilleniaUPC" panose="02020603050405020304" pitchFamily="18" charset="-34"/>
                  <a:cs typeface="+mj-cs"/>
                </a:rPr>
                <a:t>% </a:t>
              </a:r>
              <a:r>
                <a:rPr lang="th-TH" sz="2400" i="1" dirty="0" smtClean="0">
                  <a:latin typeface="DilleniaUPC" panose="02020603050405020304" pitchFamily="18" charset="-34"/>
                  <a:cs typeface="+mj-cs"/>
                </a:rPr>
                <a:t>ของการใช้ทั้งประเทศ</a:t>
              </a:r>
              <a:endParaRPr lang="en-US" sz="2400" i="1" dirty="0"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660720" y="1489319"/>
              <a:ext cx="2652207" cy="8001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24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ต่อยอดอุตสาหกรรม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Oleochemicals</a:t>
              </a:r>
              <a:endParaRPr lang="en-US" sz="24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8759" y="2759319"/>
              <a:ext cx="327841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พื้นที่ 100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,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000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ไร่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ผลผลิตปาล์ม 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400,000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ตัน/ปี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ราคาปาล์ม 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5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บาท/ก.ก.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รายได้ต่อไร่ 20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,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000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บาท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กำไรต่อไร่ 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1</a:t>
              </a:r>
              <a:r>
                <a:rPr lang="th-TH" sz="2200" dirty="0">
                  <a:latin typeface="DilleniaUPC" panose="02020603050405020304" pitchFamily="18" charset="-34"/>
                  <a:cs typeface="+mj-cs"/>
                </a:rPr>
                <a:t>2</a:t>
              </a:r>
              <a:r>
                <a:rPr lang="en-US" sz="2200" dirty="0" smtClean="0">
                  <a:latin typeface="DilleniaUPC" panose="02020603050405020304" pitchFamily="18" charset="-34"/>
                  <a:cs typeface="+mj-cs"/>
                </a:rPr>
                <a:t>,000 </a:t>
              </a:r>
              <a:r>
                <a:rPr lang="th-TH" sz="2200" dirty="0" smtClean="0">
                  <a:latin typeface="DilleniaUPC" panose="02020603050405020304" pitchFamily="18" charset="-34"/>
                  <a:cs typeface="+mj-cs"/>
                </a:rPr>
                <a:t>บาท</a:t>
              </a:r>
              <a:endParaRPr lang="en-US" sz="2200" dirty="0" smtClean="0">
                <a:latin typeface="DilleniaUPC" panose="02020603050405020304" pitchFamily="18" charset="-34"/>
                <a:cs typeface="+mj-cs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endParaRPr lang="en-US" sz="2200" dirty="0"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835491" y="2034387"/>
              <a:ext cx="2406835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,</a:t>
              </a:r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0</a:t>
              </a:r>
              <a:r>
                <a:rPr lang="en-US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00 </a:t>
              </a:r>
              <a:r>
                <a:rPr lang="th-TH" sz="2800" b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ล้านบาท</a:t>
              </a:r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3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3" y="235966"/>
            <a:ext cx="9720072" cy="948309"/>
          </a:xfrm>
        </p:spPr>
        <p:txBody>
          <a:bodyPr/>
          <a:lstStyle/>
          <a:p>
            <a:r>
              <a:rPr lang="th-TH" dirty="0" smtClean="0"/>
              <a:t>ประโยชน์ต่อเศรษฐกิจภาพรวม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19" y="5725934"/>
            <a:ext cx="250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i="1" dirty="0" smtClean="0">
                <a:latin typeface="DilleniaUPC" panose="02020603050405020304" pitchFamily="18" charset="-34"/>
                <a:cs typeface="+mj-cs"/>
              </a:rPr>
              <a:t>พื้นที่ปลูก 32 ล้านไร่</a:t>
            </a:r>
            <a:endParaRPr lang="en-US" sz="2400" i="1" dirty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098" y="5574549"/>
            <a:ext cx="42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BHD 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ทดแทนน้ำมันดีเซล 21</a:t>
            </a: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,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9</a:t>
            </a: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00 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ล้านลิตรต่อปี </a:t>
            </a:r>
          </a:p>
          <a:p>
            <a:r>
              <a:rPr lang="th-TH" sz="2200" i="1" dirty="0">
                <a:latin typeface="DilleniaUPC" panose="02020603050405020304" pitchFamily="18" charset="-34"/>
                <a:cs typeface="+mj-cs"/>
              </a:rPr>
              <a:t> 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 </a:t>
            </a: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(60 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ล้านลิตร/วัน </a:t>
            </a: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X 365 </a:t>
            </a:r>
            <a:r>
              <a:rPr lang="th-TH" sz="2200" i="1" dirty="0" smtClean="0">
                <a:latin typeface="DilleniaUPC" panose="02020603050405020304" pitchFamily="18" charset="-34"/>
                <a:cs typeface="+mj-cs"/>
              </a:rPr>
              <a:t>วัน</a:t>
            </a:r>
            <a:r>
              <a:rPr lang="en-US" sz="2200" i="1" dirty="0" smtClean="0">
                <a:latin typeface="DilleniaUPC" panose="02020603050405020304" pitchFamily="18" charset="-34"/>
                <a:cs typeface="+mj-cs"/>
              </a:rPr>
              <a:t>)</a:t>
            </a:r>
            <a:endParaRPr lang="th-TH" sz="2200" i="1" dirty="0" smtClean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5698" y="4785475"/>
            <a:ext cx="2565399" cy="754954"/>
          </a:xfrm>
          <a:prstGeom prst="ellipse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640</a:t>
            </a:r>
            <a:r>
              <a:rPr lang="en-US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,</a:t>
            </a:r>
            <a:r>
              <a:rPr lang="th-TH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000</a:t>
            </a:r>
            <a:r>
              <a:rPr lang="en-US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ล้านบาท</a:t>
            </a:r>
            <a:endParaRPr lang="en-US" sz="2200" b="1" dirty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37919" y="4531023"/>
            <a:ext cx="2718202" cy="829530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711,750 </a:t>
            </a:r>
            <a:r>
              <a:rPr lang="th-TH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ล้านบาท</a:t>
            </a:r>
            <a:endParaRPr lang="en-US" sz="2800" b="1" dirty="0">
              <a:solidFill>
                <a:schemeClr val="tx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537" y="6343990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DilleniaUPC" panose="02020603050405020304" pitchFamily="18" charset="-34"/>
                <a:cs typeface="+mj-cs"/>
              </a:rPr>
              <a:t>รายได้เกษตรกร </a:t>
            </a:r>
            <a:endParaRPr lang="en-US" sz="24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3417" y="6345548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DilleniaUPC" panose="02020603050405020304" pitchFamily="18" charset="-34"/>
                <a:cs typeface="+mj-cs"/>
              </a:rPr>
              <a:t>มูลค่า </a:t>
            </a:r>
            <a:r>
              <a:rPr lang="en-US" sz="2400" b="1" dirty="0" smtClean="0">
                <a:latin typeface="DilleniaUPC" panose="02020603050405020304" pitchFamily="18" charset="-34"/>
                <a:cs typeface="+mj-cs"/>
              </a:rPr>
              <a:t>BHD </a:t>
            </a:r>
            <a:r>
              <a:rPr lang="th-TH" sz="2400" b="1" dirty="0" smtClean="0">
                <a:latin typeface="DilleniaUPC" panose="02020603050405020304" pitchFamily="18" charset="-34"/>
                <a:cs typeface="+mj-cs"/>
              </a:rPr>
              <a:t>ทดแทนน้ำมันดีเซล</a:t>
            </a:r>
            <a:endParaRPr lang="en-US" sz="2400" dirty="0"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23653" y="4221751"/>
            <a:ext cx="2792716" cy="1161504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th-TH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94597" y="435953"/>
            <a:ext cx="5308534" cy="622768"/>
            <a:chOff x="12700" y="1737502"/>
            <a:chExt cx="8985250" cy="108740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1737502"/>
              <a:ext cx="8985250" cy="108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 Same Side Corner Rectangle 12"/>
            <p:cNvSpPr/>
            <p:nvPr/>
          </p:nvSpPr>
          <p:spPr>
            <a:xfrm>
              <a:off x="1684769" y="2047084"/>
              <a:ext cx="5697891" cy="41910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bg1"/>
                  </a:solidFill>
                  <a:latin typeface="+mj-lt"/>
                  <a:cs typeface="+mj-cs"/>
                </a:rPr>
                <a:t>THAILAND CORPORATION</a:t>
              </a:r>
              <a:endParaRPr lang="en-US" b="1" spc="300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59189" y="2052702"/>
            <a:ext cx="638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DilleniaUPC" panose="02020603050405020304" pitchFamily="18" charset="-34"/>
                <a:cs typeface="+mj-cs"/>
              </a:rPr>
              <a:t>มูลค่าเทียบเท่า </a:t>
            </a:r>
            <a:r>
              <a:rPr lang="en-US" sz="2800" dirty="0" smtClean="0">
                <a:latin typeface="DilleniaUPC" panose="02020603050405020304" pitchFamily="18" charset="-34"/>
                <a:cs typeface="+mj-cs"/>
              </a:rPr>
              <a:t>5.5% </a:t>
            </a:r>
            <a:r>
              <a:rPr lang="th-TH" sz="2800" dirty="0" smtClean="0">
                <a:latin typeface="DilleniaUPC" panose="02020603050405020304" pitchFamily="18" charset="-34"/>
                <a:cs typeface="+mj-cs"/>
              </a:rPr>
              <a:t>ของ </a:t>
            </a:r>
            <a:r>
              <a:rPr lang="en-US" sz="2800" dirty="0" smtClean="0">
                <a:latin typeface="DilleniaUPC" panose="02020603050405020304" pitchFamily="18" charset="-34"/>
                <a:cs typeface="+mj-cs"/>
              </a:rPr>
              <a:t>GDP</a:t>
            </a:r>
            <a:r>
              <a:rPr lang="th-TH" sz="2800" dirty="0" smtClean="0">
                <a:latin typeface="DilleniaUPC" panose="02020603050405020304" pitchFamily="18" charset="-34"/>
                <a:cs typeface="+mj-cs"/>
              </a:rPr>
              <a:t> </a:t>
            </a:r>
            <a:r>
              <a:rPr lang="en-US" sz="2800" dirty="0">
                <a:latin typeface="DilleniaUPC" panose="02020603050405020304" pitchFamily="18" charset="-34"/>
                <a:cs typeface="+mj-cs"/>
              </a:rPr>
              <a:t> </a:t>
            </a:r>
            <a:r>
              <a:rPr lang="en-US" sz="2000" dirty="0" smtClean="0">
                <a:latin typeface="DilleniaUPC" panose="02020603050405020304" pitchFamily="18" charset="-34"/>
                <a:cs typeface="+mj-cs"/>
              </a:rPr>
              <a:t>(</a:t>
            </a:r>
            <a:r>
              <a:rPr lang="th-TH" sz="2000" dirty="0" smtClean="0">
                <a:latin typeface="DilleniaUPC" panose="02020603050405020304" pitchFamily="18" charset="-34"/>
                <a:cs typeface="+mj-cs"/>
              </a:rPr>
              <a:t>เทียบ </a:t>
            </a:r>
            <a:r>
              <a:rPr lang="en-US" sz="2000" dirty="0" smtClean="0">
                <a:latin typeface="DilleniaUPC" panose="02020603050405020304" pitchFamily="18" charset="-34"/>
                <a:cs typeface="+mj-cs"/>
              </a:rPr>
              <a:t>GDP </a:t>
            </a:r>
            <a:r>
              <a:rPr lang="th-TH" sz="2000" dirty="0" smtClean="0">
                <a:latin typeface="DilleniaUPC" panose="02020603050405020304" pitchFamily="18" charset="-34"/>
                <a:cs typeface="+mj-cs"/>
              </a:rPr>
              <a:t>ภาคกษตร 9.1</a:t>
            </a:r>
            <a:r>
              <a:rPr lang="en-US" sz="2000" dirty="0" smtClean="0">
                <a:latin typeface="DilleniaUPC" panose="02020603050405020304" pitchFamily="18" charset="-34"/>
                <a:cs typeface="+mj-cs"/>
              </a:rPr>
              <a:t>% </a:t>
            </a:r>
            <a:r>
              <a:rPr lang="th-TH" sz="2000" dirty="0" smtClean="0">
                <a:latin typeface="DilleniaUPC" panose="02020603050405020304" pitchFamily="18" charset="-34"/>
                <a:cs typeface="+mj-cs"/>
              </a:rPr>
              <a:t>ปี 2558</a:t>
            </a:r>
            <a:r>
              <a:rPr lang="en-US" sz="2000" dirty="0" smtClean="0">
                <a:latin typeface="DilleniaUPC" panose="02020603050405020304" pitchFamily="18" charset="-34"/>
                <a:cs typeface="+mj-cs"/>
              </a:rPr>
              <a:t>)</a:t>
            </a:r>
            <a:endParaRPr lang="th-TH" sz="2800" dirty="0" smtClean="0">
              <a:latin typeface="DilleniaUPC" panose="02020603050405020304" pitchFamily="18" charset="-34"/>
              <a:cs typeface="+mj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77598" y="2099898"/>
            <a:ext cx="4681591" cy="501948"/>
            <a:chOff x="1509247" y="2709498"/>
            <a:chExt cx="4249942" cy="501948"/>
          </a:xfrm>
        </p:grpSpPr>
        <p:sp>
          <p:nvSpPr>
            <p:cNvPr id="17" name="Rectangle 16"/>
            <p:cNvSpPr/>
            <p:nvPr/>
          </p:nvSpPr>
          <p:spPr>
            <a:xfrm>
              <a:off x="1543016" y="2772998"/>
              <a:ext cx="2244561" cy="382151"/>
            </a:xfrm>
            <a:prstGeom prst="rect">
              <a:avLst/>
            </a:prstGeom>
            <a:gradFill flip="none" rotWithShape="1">
              <a:gsLst>
                <a:gs pos="0">
                  <a:srgbClr val="66FF66">
                    <a:tint val="66000"/>
                    <a:satMod val="160000"/>
                  </a:srgbClr>
                </a:gs>
                <a:gs pos="50000">
                  <a:srgbClr val="66FF66">
                    <a:tint val="44500"/>
                    <a:satMod val="160000"/>
                  </a:srgbClr>
                </a:gs>
                <a:gs pos="100000">
                  <a:srgbClr val="66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cs typeface="+mj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513" y="2772998"/>
              <a:ext cx="461334" cy="382151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cs typeface="+mj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9247" y="2772998"/>
              <a:ext cx="3636606" cy="381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DilleniaUPC" panose="02020603050405020304" pitchFamily="18" charset="-34"/>
                  <a:cs typeface="+mj-cs"/>
                </a:rPr>
                <a:t>Thailand GDP</a:t>
              </a:r>
              <a:r>
                <a:rPr lang="th-TH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DilleniaUPC" panose="02020603050405020304" pitchFamily="18" charset="-34"/>
                  <a:cs typeface="+mj-cs"/>
                </a:rPr>
                <a:t> 13 ล้าน ลบ.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7576" y="2760298"/>
              <a:ext cx="665205" cy="3821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bg1"/>
                  </a:solidFill>
                  <a:cs typeface="+mj-cs"/>
                </a:rPr>
                <a:t>9.1%</a:t>
              </a:r>
              <a:endParaRPr lang="en-US" sz="1600" i="1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04847" y="2760873"/>
              <a:ext cx="611669" cy="381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i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5.0</a:t>
              </a:r>
              <a:r>
                <a:rPr lang="en-US" sz="2400" i="1" dirty="0" smtClean="0">
                  <a:solidFill>
                    <a:schemeClr val="bg1"/>
                  </a:solidFill>
                  <a:latin typeface="DilleniaUPC" panose="02020603050405020304" pitchFamily="18" charset="-34"/>
                  <a:cs typeface="+mj-cs"/>
                </a:rPr>
                <a:t>%</a:t>
              </a:r>
              <a:endParaRPr lang="en-US" sz="2400" i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41536" y="2772998"/>
              <a:ext cx="257835" cy="38215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40407" y="2760873"/>
              <a:ext cx="611669" cy="381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DilleniaUPC" panose="02020603050405020304" pitchFamily="18" charset="-34"/>
                  <a:cs typeface="+mj-cs"/>
                </a:rPr>
                <a:t>0.5%</a:t>
              </a:r>
              <a:endParaRPr lang="en-US" sz="2400" i="1" dirty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5" name="Flowchart: Merge 24"/>
            <p:cNvSpPr/>
            <p:nvPr/>
          </p:nvSpPr>
          <p:spPr>
            <a:xfrm rot="16200000">
              <a:off x="5437862" y="2845371"/>
              <a:ext cx="427209" cy="215444"/>
            </a:xfrm>
            <a:prstGeom prst="flowChartMerg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25313" y="2709498"/>
              <a:ext cx="902303" cy="50194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10651" y="1333922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DilleniaUPC" panose="02020603050405020304" pitchFamily="18" charset="-34"/>
                <a:cs typeface="+mj-cs"/>
              </a:rPr>
              <a:t>ใช้พื้นที่ปลูกปาล์มเพียง 10</a:t>
            </a:r>
            <a:r>
              <a:rPr lang="en-US" sz="2800" dirty="0" smtClean="0">
                <a:latin typeface="DilleniaUPC" panose="02020603050405020304" pitchFamily="18" charset="-34"/>
                <a:cs typeface="+mj-cs"/>
              </a:rPr>
              <a:t>% </a:t>
            </a:r>
            <a:r>
              <a:rPr lang="th-TH" sz="2800" dirty="0" smtClean="0">
                <a:latin typeface="DilleniaUPC" panose="02020603050405020304" pitchFamily="18" charset="-34"/>
                <a:cs typeface="+mj-cs"/>
              </a:rPr>
              <a:t>ของพื้นที่ประเทศ</a:t>
            </a:r>
            <a:r>
              <a:rPr lang="en-US" sz="2800" dirty="0" smtClean="0">
                <a:latin typeface="DilleniaUPC" panose="02020603050405020304" pitchFamily="18" charset="-34"/>
                <a:cs typeface="+mj-cs"/>
              </a:rPr>
              <a:t> </a:t>
            </a:r>
            <a:endParaRPr lang="th-TH" sz="2800" dirty="0" smtClean="0">
              <a:latin typeface="DilleniaUPC" panose="02020603050405020304" pitchFamily="18" charset="-34"/>
              <a:cs typeface="+mj-cs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5489" y="5676962"/>
            <a:ext cx="2504147" cy="9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007650" y="4379310"/>
            <a:ext cx="376253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rPr>
              <a:t>ทดแทน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DilleniaUPC" panose="02020603050405020304" pitchFamily="18" charset="-34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rPr>
              <a:t>น้ำมันดีเซลจากปิโตรเลียม 100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rPr>
              <a:t>%</a:t>
            </a:r>
            <a:endParaRPr lang="th-TH" sz="2000" b="1" dirty="0">
              <a:solidFill>
                <a:schemeClr val="tx1">
                  <a:lumMod val="95000"/>
                  <a:lumOff val="5000"/>
                </a:schemeClr>
              </a:solidFill>
              <a:latin typeface="DilleniaUPC" panose="02020603050405020304" pitchFamily="18" charset="-34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rPr>
              <a:t>60 ล้านลิตร/วัน</a:t>
            </a:r>
          </a:p>
        </p:txBody>
      </p:sp>
      <p:sp>
        <p:nvSpPr>
          <p:cNvPr id="32" name="Oval 31"/>
          <p:cNvSpPr/>
          <p:nvPr/>
        </p:nvSpPr>
        <p:spPr>
          <a:xfrm>
            <a:off x="9377562" y="4608908"/>
            <a:ext cx="2551134" cy="1031857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2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ต่อยอดอุตสาหกรรม </a:t>
            </a:r>
            <a:r>
              <a:rPr lang="en-US" sz="22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Oleochemicals</a:t>
            </a:r>
            <a:endParaRPr lang="en-US" sz="2200" b="1" dirty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9348" y="1006289"/>
            <a:ext cx="4121923" cy="823020"/>
            <a:chOff x="1527386" y="1653989"/>
            <a:chExt cx="3287993" cy="823020"/>
          </a:xfrm>
        </p:grpSpPr>
        <p:sp>
          <p:nvSpPr>
            <p:cNvPr id="14" name="Rectangle 13"/>
            <p:cNvSpPr/>
            <p:nvPr/>
          </p:nvSpPr>
          <p:spPr>
            <a:xfrm>
              <a:off x="2078696" y="2038561"/>
              <a:ext cx="2454714" cy="382151"/>
            </a:xfrm>
            <a:prstGeom prst="rect">
              <a:avLst/>
            </a:prstGeom>
            <a:gradFill flip="none" rotWithShape="1">
              <a:gsLst>
                <a:gs pos="0">
                  <a:srgbClr val="66FF66">
                    <a:tint val="66000"/>
                    <a:satMod val="160000"/>
                  </a:srgbClr>
                </a:gs>
                <a:gs pos="50000">
                  <a:srgbClr val="66FF66">
                    <a:tint val="44500"/>
                    <a:satMod val="160000"/>
                  </a:srgbClr>
                </a:gs>
                <a:gs pos="100000">
                  <a:srgbClr val="66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5913" y="2038561"/>
              <a:ext cx="621349" cy="382151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cs typeface="+mj-cs"/>
                </a:rPr>
                <a:t>10%</a:t>
              </a:r>
              <a:endParaRPr lang="en-US" sz="1600" i="1" dirty="0">
                <a:cs typeface="+mj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59913" y="2051261"/>
              <a:ext cx="2590800" cy="381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พื้นที่ประเทศไทย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DilleniaUPC" panose="02020603050405020304" pitchFamily="18" charset="-34"/>
                  <a:cs typeface="+mj-cs"/>
                </a:rPr>
                <a:t> 321 </a:t>
              </a:r>
              <a:r>
                <a:rPr lang="th-TH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DilleniaUPC" panose="02020603050405020304" pitchFamily="18" charset="-34"/>
                  <a:cs typeface="+mj-cs"/>
                </a:rPr>
                <a:t>ล้านไร่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anose="02020603050405020304" pitchFamily="18" charset="-34"/>
                <a:cs typeface="+mj-cs"/>
              </a:endParaRPr>
            </a:p>
          </p:txBody>
        </p:sp>
        <p:sp>
          <p:nvSpPr>
            <p:cNvPr id="28" name="Flowchart: Merge 27"/>
            <p:cNvSpPr/>
            <p:nvPr/>
          </p:nvSpPr>
          <p:spPr>
            <a:xfrm rot="16200000">
              <a:off x="4497504" y="2114385"/>
              <a:ext cx="393700" cy="242051"/>
            </a:xfrm>
            <a:prstGeom prst="flowChartMerg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27386" y="1975061"/>
              <a:ext cx="764328" cy="50194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3176" y="1653989"/>
              <a:ext cx="749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 smtClean="0">
                  <a:latin typeface="DilleniaUPC" panose="02020603050405020304" pitchFamily="18" charset="-34"/>
                  <a:cs typeface="+mj-cs"/>
                </a:rPr>
                <a:t>32 ล้านไร่</a:t>
              </a:r>
              <a:endParaRPr lang="th-TH" sz="2800" dirty="0">
                <a:latin typeface="DilleniaUPC" panose="02020603050405020304" pitchFamily="18" charset="-34"/>
                <a:cs typeface="+mj-cs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22113" y="179103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DilleniaUPC" panose="02020603050405020304" pitchFamily="18" charset="-34"/>
                <a:cs typeface="+mj-cs"/>
              </a:rPr>
              <a:t>0.71 ล้าน ลบ.</a:t>
            </a:r>
            <a:endParaRPr lang="th-TH" sz="2400" dirty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90206" y="2847643"/>
            <a:ext cx="1380894" cy="564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91220" y="2878195"/>
            <a:ext cx="33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DilleniaUPC" panose="02020603050405020304" pitchFamily="18" charset="-34"/>
                <a:cs typeface="+mj-cs"/>
              </a:defRPr>
            </a:lvl1pPr>
          </a:lstStyle>
          <a:p>
            <a:r>
              <a:rPr lang="th-TH" dirty="0"/>
              <a:t>สร้างการเติบโต  </a:t>
            </a:r>
            <a:r>
              <a:rPr lang="en-US" b="1" u="sng" dirty="0"/>
              <a:t>GDP 16.5% </a:t>
            </a:r>
            <a:endParaRPr lang="th-TH" b="1" u="sng" dirty="0"/>
          </a:p>
        </p:txBody>
      </p:sp>
      <p:sp>
        <p:nvSpPr>
          <p:cNvPr id="44" name="Flowchart: Merge 43"/>
          <p:cNvSpPr/>
          <p:nvPr/>
        </p:nvSpPr>
        <p:spPr>
          <a:xfrm rot="16200000">
            <a:off x="6547180" y="3046275"/>
            <a:ext cx="494834" cy="215446"/>
          </a:xfrm>
          <a:prstGeom prst="flowChartMerg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5485" y="2939172"/>
            <a:ext cx="572106" cy="382151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88058" y="2926472"/>
            <a:ext cx="678611" cy="381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5.</a:t>
            </a:r>
            <a:r>
              <a:rPr lang="en-US" sz="2400" i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5%</a:t>
            </a:r>
            <a:endParaRPr lang="en-US" sz="2400" i="1" dirty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1874" y="2939172"/>
            <a:ext cx="286053" cy="38215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222113" y="2857975"/>
            <a:ext cx="2385735" cy="50194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90349" y="2931470"/>
            <a:ext cx="656644" cy="38215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10651" y="2918770"/>
            <a:ext cx="678611" cy="381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5.</a:t>
            </a:r>
            <a:r>
              <a:rPr lang="en-US" sz="2400" i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5%</a:t>
            </a:r>
            <a:endParaRPr lang="en-US" sz="2400" i="1" dirty="0">
              <a:solidFill>
                <a:schemeClr val="tx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934" y="2934174"/>
            <a:ext cx="656644" cy="38215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29237" y="2921474"/>
            <a:ext cx="678611" cy="381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5.</a:t>
            </a:r>
            <a:r>
              <a:rPr lang="en-US" sz="2400" i="1" dirty="0" smtClean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5%</a:t>
            </a:r>
            <a:endParaRPr lang="en-US" sz="2400" i="1" dirty="0">
              <a:solidFill>
                <a:schemeClr val="tx1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6375" y="2874803"/>
            <a:ext cx="289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Money Multiplier 3X</a:t>
            </a:r>
            <a:endParaRPr lang="th-TH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864723" y="3540603"/>
            <a:ext cx="3238408" cy="937762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,</a:t>
            </a:r>
            <a:r>
              <a:rPr lang="th-TH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135</a:t>
            </a:r>
            <a:r>
              <a:rPr lang="en-US" sz="2800" b="1" dirty="0" smtClean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,250 </a:t>
            </a:r>
            <a:r>
              <a:rPr lang="th-TH" sz="28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ล้านบาท</a:t>
            </a:r>
            <a:endParaRPr lang="en-US" sz="28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3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5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216302"/>
            <a:ext cx="9720072" cy="948309"/>
          </a:xfrm>
        </p:spPr>
        <p:txBody>
          <a:bodyPr/>
          <a:lstStyle/>
          <a:p>
            <a:r>
              <a:rPr lang="th-TH" dirty="0" smtClean="0"/>
              <a:t>สอดคล้องกับแผนพลังงานทดแทน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4629" y="5599256"/>
            <a:ext cx="39624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29" y="1103455"/>
            <a:ext cx="7853362" cy="57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>
          <a:xfrm>
            <a:off x="1346687" y="5998584"/>
            <a:ext cx="5389744" cy="572944"/>
          </a:xfrm>
          <a:prstGeom prst="homePlate">
            <a:avLst>
              <a:gd name="adj" fmla="val 3363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181587" y="5884284"/>
            <a:ext cx="5476568" cy="572944"/>
          </a:xfrm>
          <a:prstGeom prst="homePlate">
            <a:avLst>
              <a:gd name="adj" fmla="val 3363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i="1" dirty="0" smtClean="0">
                <a:solidFill>
                  <a:schemeClr val="tx1"/>
                </a:solidFill>
              </a:rPr>
              <a:t>การพัฒนาเทคโนโลยีเพื่อเพิ่มสัดส่วนผสมในน้ำมันดีเซล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9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3" y="160423"/>
            <a:ext cx="9720072" cy="948309"/>
          </a:xfrm>
        </p:spPr>
        <p:txBody>
          <a:bodyPr/>
          <a:lstStyle/>
          <a:p>
            <a:r>
              <a:rPr lang="en-US" dirty="0"/>
              <a:t>BHD </a:t>
            </a:r>
            <a:r>
              <a:rPr lang="th-TH" dirty="0"/>
              <a:t>ต่างกับ </a:t>
            </a:r>
            <a:r>
              <a:rPr lang="en-US" dirty="0"/>
              <a:t>Biodiesel (FAME) </a:t>
            </a:r>
            <a:r>
              <a:rPr lang="th-TH" dirty="0"/>
              <a:t>อย่างไร</a:t>
            </a:r>
            <a:r>
              <a:rPr lang="en-US" dirty="0"/>
              <a:t>?</a:t>
            </a:r>
          </a:p>
        </p:txBody>
      </p:sp>
      <p:sp>
        <p:nvSpPr>
          <p:cNvPr id="4" name="Hexagon 3"/>
          <p:cNvSpPr/>
          <p:nvPr/>
        </p:nvSpPr>
        <p:spPr>
          <a:xfrm>
            <a:off x="5720484" y="1102476"/>
            <a:ext cx="5050167" cy="518611"/>
          </a:xfrm>
          <a:prstGeom prst="hexagon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104134" y="1108732"/>
            <a:ext cx="4616350" cy="51861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397500" y="5765481"/>
            <a:ext cx="1826433" cy="544249"/>
          </a:xfrm>
          <a:prstGeom prst="hex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pic>
        <p:nvPicPr>
          <p:cNvPr id="7" name="Picture 6" descr="http://oztelefield.com/images/slider/growth/arro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81" y="4127010"/>
            <a:ext cx="7412539" cy="24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3134" y="5780613"/>
            <a:ext cx="182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2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th-TH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ไบโอดีเซล 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  <a:p>
            <a:pPr algn="ct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(Biodiesel)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383" y="1105987"/>
            <a:ext cx="4718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+mj-cs"/>
              </a:rPr>
              <a:t>ไบโอ ไฮโดรจิเนเต็ด ดีเซล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6800" y="5661714"/>
            <a:ext cx="460814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ผ่านกระบวนการผลิต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Transesterification</a:t>
            </a:r>
            <a:endParaRPr lang="th-TH" sz="2700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  <a:p>
            <a:pPr marL="285750" indent="-285750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จัดเป็นสารเอสเตอร์ชนิดหนึ่ง</a:t>
            </a:r>
          </a:p>
          <a:p>
            <a:pPr marL="285750" indent="-285750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มี</a:t>
            </a:r>
            <a:r>
              <a:rPr lang="th-TH" sz="2700" b="1" u="sng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ข้อจำกัด</a:t>
            </a: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ในการนำไปใช้ในเครื่องยนต์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049" y="1672685"/>
            <a:ext cx="8462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th-TH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น้ำมันดีเซลผลิตจากพืช หรือไขมันสัตว์ที่ผ่านขบวนการทำปฏิกิริยากับไฮโด</a:t>
            </a: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ร</a:t>
            </a:r>
            <a:r>
              <a:rPr lang="th-TH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เจน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th-TH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โครงสร้างทางเคมีเหมือนกับดีเซลจากปิโตรเลียม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th-TH" sz="2700" b="1" u="sng" dirty="0">
                <a:solidFill>
                  <a:srgbClr val="00B050"/>
                </a:solidFill>
                <a:latin typeface="DilleniaUPC" panose="02020603050405020304" pitchFamily="18" charset="-34"/>
                <a:cs typeface="+mj-cs"/>
              </a:rPr>
              <a:t>ไม่มีข้อจำกัด</a:t>
            </a:r>
            <a:r>
              <a:rPr lang="th-TH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ในการนำไปใช้ในเครื่องยนต์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39" y="2290725"/>
            <a:ext cx="1972301" cy="15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9" y="4442929"/>
            <a:ext cx="1140248" cy="11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uop.com/wp-content/uploads/2012/12/Green_Jet_Fuel-Green_Jet_Fuel_Flowscheme-900x4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67" y="2833067"/>
            <a:ext cx="4955633" cy="22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3134" y="1079890"/>
            <a:ext cx="5113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(Bio-Hydrogenated Diesel </a:t>
            </a:r>
            <a:r>
              <a:rPr lang="th-TH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หรือ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lleniaUPC" panose="02020603050405020304" pitchFamily="18" charset="-34"/>
                <a:cs typeface="+mj-cs"/>
              </a:rPr>
              <a:t>BHD)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703" y="3896178"/>
            <a:ext cx="1333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DilleniaUPC" panose="02020603050405020304" pitchFamily="18" charset="-34"/>
                <a:cs typeface="+mj-cs"/>
              </a:rPr>
              <a:t>น้ำมันปาล์ม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8839" y="2874925"/>
            <a:ext cx="1333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DilleniaUPC" panose="02020603050405020304" pitchFamily="18" charset="-34"/>
                <a:cs typeface="+mj-cs"/>
              </a:rPr>
              <a:t>BHD</a:t>
            </a:r>
            <a:endParaRPr lang="en-US" sz="2800" b="1" dirty="0">
              <a:solidFill>
                <a:srgbClr val="00B050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049" y="6185652"/>
            <a:ext cx="344650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buClr>
                <a:srgbClr val="FFC000"/>
              </a:buClr>
            </a:pPr>
            <a:r>
              <a:rPr lang="th-T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lleniaUPC" panose="02020603050405020304" pitchFamily="18" charset="-34"/>
                <a:cs typeface="+mj-cs"/>
              </a:rPr>
              <a:t>ต่าง</a:t>
            </a:r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lleniaUPC" panose="02020603050405020304" pitchFamily="18" charset="-34"/>
                <a:cs typeface="+mj-cs"/>
              </a:rPr>
              <a:t>กับไบโอดีเซลอย่างไร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DilleniaUPC" panose="02020603050405020304" pitchFamily="18" charset="-34"/>
              <a:cs typeface="+mj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97" y="6017310"/>
            <a:ext cx="674898" cy="685872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4137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BHD </a:t>
            </a:r>
            <a:r>
              <a:rPr lang="th-TH" dirty="0" smtClean="0"/>
              <a:t>ดีอย่างไร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329" y="1485900"/>
            <a:ext cx="6032500" cy="4843196"/>
            <a:chOff x="119271" y="1752600"/>
            <a:chExt cx="5562600" cy="41482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71" y="1752600"/>
              <a:ext cx="5562600" cy="26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334179"/>
              <a:ext cx="5529470" cy="156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388100" y="1733871"/>
            <a:ext cx="48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โครงสร้างเหมือนดีเซล ใช้ได้ </a:t>
            </a: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100%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ค่า </a:t>
            </a:r>
            <a:r>
              <a:rPr lang="en-US" sz="2400" dirty="0" err="1" smtClean="0">
                <a:latin typeface="DilleniaUPC" panose="02020603050405020304" pitchFamily="18" charset="-34"/>
                <a:cs typeface="+mj-cs"/>
              </a:rPr>
              <a:t>Cetane</a:t>
            </a: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 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สูง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Sulfur 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ต่ำ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Aromatics 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ต่ำ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ค่า</a:t>
            </a:r>
            <a:r>
              <a:rPr lang="th-TH" sz="2400" dirty="0">
                <a:latin typeface="DilleniaUPC" panose="02020603050405020304" pitchFamily="18" charset="-34"/>
                <a:cs typeface="+mj-cs"/>
              </a:rPr>
              <a:t>พลังงานสูง การเผาไหม้ดี เสถียร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CFPP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 และ </a:t>
            </a: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Cloud point 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ต่ำ ดีต่อไส้</a:t>
            </a:r>
            <a:r>
              <a:rPr lang="th-TH" sz="2400" dirty="0">
                <a:latin typeface="DilleniaUPC" panose="02020603050405020304" pitchFamily="18" charset="-34"/>
                <a:cs typeface="+mj-cs"/>
              </a:rPr>
              <a:t>กรอง 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เป็น</a:t>
            </a:r>
            <a:r>
              <a:rPr lang="th-TH" sz="2400" dirty="0">
                <a:latin typeface="DilleniaUPC" panose="02020603050405020304" pitchFamily="18" charset="-34"/>
                <a:cs typeface="+mj-cs"/>
              </a:rPr>
              <a:t>มิตรต่อสิ่งแวดล้อม ลด </a:t>
            </a:r>
            <a:r>
              <a:rPr lang="en-US" sz="2400" dirty="0">
                <a:latin typeface="DilleniaUPC" panose="02020603050405020304" pitchFamily="18" charset="-34"/>
                <a:cs typeface="+mj-cs"/>
              </a:rPr>
              <a:t>Carbon </a:t>
            </a:r>
            <a:r>
              <a:rPr lang="en-US" sz="2400" dirty="0" smtClean="0">
                <a:latin typeface="DilleniaUPC" panose="02020603050405020304" pitchFamily="18" charset="-34"/>
                <a:cs typeface="+mj-cs"/>
              </a:rPr>
              <a:t>footprint</a:t>
            </a:r>
          </a:p>
          <a:p>
            <a:pPr>
              <a:buClr>
                <a:srgbClr val="00B050"/>
              </a:buClr>
            </a:pPr>
            <a:endParaRPr lang="th-TH" sz="1400" dirty="0" smtClean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88100" y="1028700"/>
            <a:ext cx="563245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+mj-cs"/>
              </a:rPr>
              <a:t>คุณสมบัติเด่น</a:t>
            </a:r>
            <a:endParaRPr lang="en-US" sz="2800" b="1" dirty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700" y="6085311"/>
            <a:ext cx="35179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Source 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Greenea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, UOP Honeywell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1626152"/>
            <a:ext cx="1663700" cy="20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88100" y="4380096"/>
            <a:ext cx="534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ไม่หน</a:t>
            </a:r>
            <a:r>
              <a:rPr lang="th-TH" sz="2400" dirty="0">
                <a:latin typeface="DilleniaUPC" panose="02020603050405020304" pitchFamily="18" charset="-34"/>
                <a:cs typeface="+mj-cs"/>
              </a:rPr>
              <a:t>ื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ด </a:t>
            </a:r>
            <a:r>
              <a:rPr lang="th-TH" sz="2400" dirty="0">
                <a:latin typeface="DilleniaUPC" panose="02020603050405020304" pitchFamily="18" charset="-34"/>
                <a:cs typeface="+mj-cs"/>
              </a:rPr>
              <a:t>ไม่เกิดปัญหาการเผาไหม้ไม่สมบูรณ์ </a:t>
            </a: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ไม่เกิดเขม่า ที่แหวน วาล์ว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ไม่เป็นปัญหากับชิ้นส่วนรถยนต์ที่เป็นยาง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DilleniaUPC" panose="02020603050405020304" pitchFamily="18" charset="-34"/>
                <a:cs typeface="+mj-cs"/>
              </a:rPr>
              <a:t>ไม่ต้องดัดแปลงเครื่องยนต์</a:t>
            </a:r>
          </a:p>
        </p:txBody>
      </p:sp>
    </p:spTree>
    <p:extLst>
      <p:ext uri="{BB962C8B-B14F-4D97-AF65-F5344CB8AC3E}">
        <p14:creationId xmlns:p14="http://schemas.microsoft.com/office/powerpoint/2010/main" val="245873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BHD </a:t>
            </a:r>
            <a:r>
              <a:rPr lang="th-TH" dirty="0" smtClean="0"/>
              <a:t>ในภาคอุตสาหกรรม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4463" y="6417054"/>
            <a:ext cx="450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FFC000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Source :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Neste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Oil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22957" y="1299896"/>
            <a:ext cx="8956143" cy="5117158"/>
            <a:chOff x="1622957" y="1299896"/>
            <a:chExt cx="8956143" cy="511715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31" r="1091"/>
            <a:stretch/>
          </p:blipFill>
          <p:spPr bwMode="auto">
            <a:xfrm>
              <a:off x="1622957" y="1299896"/>
              <a:ext cx="8956143" cy="511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415775" y="4601903"/>
              <a:ext cx="1701800" cy="12065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68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90" y="701632"/>
            <a:ext cx="8332110" cy="61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9353" y="185166"/>
            <a:ext cx="9720072" cy="948309"/>
          </a:xfrm>
        </p:spPr>
        <p:txBody>
          <a:bodyPr>
            <a:normAutofit/>
          </a:bodyPr>
          <a:lstStyle/>
          <a:p>
            <a:r>
              <a:rPr lang="th-TH" dirty="0" smtClean="0"/>
              <a:t>ตัวอย่าง เทคโนโลยีการผลิต </a:t>
            </a:r>
            <a:r>
              <a:rPr lang="en-US" dirty="0" smtClean="0"/>
              <a:t>BHD </a:t>
            </a:r>
            <a:r>
              <a:rPr lang="th-TH" dirty="0" smtClean="0"/>
              <a:t>ในต่างประเทศ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9" y="1122977"/>
            <a:ext cx="2694397" cy="5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1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r="1163"/>
          <a:stretch/>
        </p:blipFill>
        <p:spPr bwMode="auto">
          <a:xfrm>
            <a:off x="674686" y="1454967"/>
            <a:ext cx="9051047" cy="513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41" y="1095427"/>
            <a:ext cx="2119312" cy="19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40" y="3047204"/>
            <a:ext cx="2085805" cy="19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40" y="4929243"/>
            <a:ext cx="2081213" cy="18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42285" y="172518"/>
            <a:ext cx="10637647" cy="9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Neste</a:t>
            </a:r>
            <a:r>
              <a:rPr lang="en-US" dirty="0" smtClean="0"/>
              <a:t> oil </a:t>
            </a:r>
            <a:r>
              <a:rPr lang="th-TH" dirty="0" smtClean="0"/>
              <a:t>ผลิต </a:t>
            </a:r>
            <a:r>
              <a:rPr lang="en-US" dirty="0" smtClean="0"/>
              <a:t>BHD </a:t>
            </a:r>
            <a:r>
              <a:rPr lang="th-TH" dirty="0" smtClean="0"/>
              <a:t>เชิงพาณิชย์ตั้งแต่ปี 2551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1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2" y="235966"/>
            <a:ext cx="10637647" cy="948309"/>
          </a:xfrm>
        </p:spPr>
        <p:txBody>
          <a:bodyPr>
            <a:normAutofit/>
          </a:bodyPr>
          <a:lstStyle/>
          <a:p>
            <a:r>
              <a:rPr lang="en-US" dirty="0" smtClean="0"/>
              <a:t>UOP Honeywell </a:t>
            </a:r>
            <a:r>
              <a:rPr lang="th-TH" dirty="0" smtClean="0"/>
              <a:t>ผลิต </a:t>
            </a:r>
            <a:r>
              <a:rPr lang="en-US" dirty="0" smtClean="0"/>
              <a:t>BHD </a:t>
            </a:r>
            <a:r>
              <a:rPr lang="th-TH" dirty="0" smtClean="0"/>
              <a:t>เชิงพาณิชย์ตั้งแต่ปี 2552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/>
          <a:stretch/>
        </p:blipFill>
        <p:spPr bwMode="auto">
          <a:xfrm>
            <a:off x="4250677" y="1659962"/>
            <a:ext cx="7941323" cy="50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50677" y="2807718"/>
            <a:ext cx="7843001" cy="7910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9097" y="6550223"/>
            <a:ext cx="7872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UOP Honeywell</a:t>
            </a:r>
            <a:endParaRPr lang="th-TH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6316" y="2807718"/>
            <a:ext cx="33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Ecofining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by UOP Honeywell</a:t>
            </a:r>
          </a:p>
          <a:p>
            <a:pPr marL="177800" indent="-1778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Joint developed by UOP and Eni, Italy since 2005</a:t>
            </a:r>
          </a:p>
          <a:p>
            <a:pPr marL="177800" indent="-1778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First commercial unit start up in 2009</a:t>
            </a:r>
          </a:p>
          <a:p>
            <a:pPr marL="177800" indent="-1778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Longer term focusing on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agal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oils and waste biomass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6" y="1778148"/>
            <a:ext cx="4076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5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2" y="228600"/>
            <a:ext cx="9989947" cy="955675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โอกาสอุตสาหกรรมต่อยอด โอลีโอเคมีคอลส์จากปาล์ม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6"/>
          <a:stretch/>
        </p:blipFill>
        <p:spPr bwMode="auto">
          <a:xfrm>
            <a:off x="2082800" y="2026059"/>
            <a:ext cx="5029200" cy="445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Merge 4"/>
          <p:cNvSpPr/>
          <p:nvPr/>
        </p:nvSpPr>
        <p:spPr>
          <a:xfrm rot="5400000" flipV="1">
            <a:off x="5650684" y="4020173"/>
            <a:ext cx="3824332" cy="469900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erge 5"/>
          <p:cNvSpPr/>
          <p:nvPr/>
        </p:nvSpPr>
        <p:spPr>
          <a:xfrm rot="5400000" flipV="1">
            <a:off x="2228034" y="3981858"/>
            <a:ext cx="3824332" cy="609600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2097176"/>
            <a:ext cx="2705099" cy="460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0246656"/>
              </p:ext>
            </p:extLst>
          </p:nvPr>
        </p:nvGraphicFramePr>
        <p:xfrm>
          <a:off x="1562100" y="184988"/>
          <a:ext cx="929640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704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0" y="5088846"/>
            <a:ext cx="6001879" cy="1463040"/>
          </a:xfrm>
        </p:spPr>
        <p:txBody>
          <a:bodyPr>
            <a:normAutofit fontScale="90000"/>
          </a:bodyPr>
          <a:lstStyle/>
          <a:p>
            <a:pPr algn="l"/>
            <a:r>
              <a:rPr lang="th-TH" sz="6000" dirty="0" smtClean="0"/>
              <a:t>โครงการ </a:t>
            </a:r>
            <a:r>
              <a:rPr lang="en-US" sz="6000" dirty="0" smtClean="0"/>
              <a:t>MBA </a:t>
            </a:r>
            <a:r>
              <a:rPr lang="th-TH" sz="6000" dirty="0" smtClean="0"/>
              <a:t>ด้านพลังงาน</a:t>
            </a:r>
            <a:endParaRPr lang="th-TH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570" y="5067999"/>
            <a:ext cx="2913496" cy="1463040"/>
          </a:xfrm>
        </p:spPr>
        <p:txBody>
          <a:bodyPr>
            <a:normAutofit/>
          </a:bodyPr>
          <a:lstStyle/>
          <a:p>
            <a:pPr algn="r"/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298700" cy="3365184"/>
          </a:xfrm>
          <a:prstGeom prst="rect">
            <a:avLst/>
          </a:prstGeom>
          <a:solidFill>
            <a:srgbClr val="FFCC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66" y="407477"/>
            <a:ext cx="1454150" cy="3365184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75233" y="5202761"/>
            <a:ext cx="0" cy="10865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33" y="835243"/>
            <a:ext cx="6513568" cy="190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69" y="5202761"/>
            <a:ext cx="13620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9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319314"/>
            <a:ext cx="620939" cy="158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4" y="276450"/>
            <a:ext cx="12036218" cy="986291"/>
          </a:xfrm>
        </p:spPr>
        <p:txBody>
          <a:bodyPr>
            <a:normAutofit/>
          </a:bodyPr>
          <a:lstStyle/>
          <a:p>
            <a:pPr lvl="0" algn="ctr"/>
            <a:r>
              <a:rPr lang="th-TH" sz="4200" b="1" dirty="0" smtClean="0"/>
              <a:t>โครงการ </a:t>
            </a:r>
            <a:r>
              <a:rPr lang="en-US" sz="4200" b="1" dirty="0"/>
              <a:t>MBA </a:t>
            </a:r>
            <a:r>
              <a:rPr lang="th-TH" sz="4200" b="1" dirty="0" smtClean="0"/>
              <a:t>การ</a:t>
            </a:r>
            <a:r>
              <a:rPr lang="th-TH" sz="4200" b="1" dirty="0"/>
              <a:t>จัดการพลังงาน ร่วมกับจุฬาลงกรณ์</a:t>
            </a:r>
            <a:r>
              <a:rPr lang="th-TH" sz="4200" b="1" dirty="0" smtClean="0"/>
              <a:t>มหาวิทยาลัย</a:t>
            </a:r>
            <a:endParaRPr lang="en-US" sz="4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547" y="5497500"/>
            <a:ext cx="11789474" cy="1262807"/>
          </a:xfrm>
          <a:prstGeom prst="rect">
            <a:avLst/>
          </a:prstGeom>
          <a:solidFill>
            <a:srgbClr val="FFCCFF">
              <a:alpha val="30980"/>
            </a:srgbClr>
          </a:solidFill>
        </p:spPr>
        <p:txBody>
          <a:bodyPr vert="horz" lIns="45720" tIns="45720" rIns="45720" bIns="45720" rtlCol="0">
            <a:normAutofit/>
          </a:bodyPr>
          <a:lstStyle>
            <a:lvl1pPr marL="406400" indent="-292100" algn="just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/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/>
            </a:lvl9pPr>
          </a:lstStyle>
          <a:p>
            <a:pPr marL="114300" indent="0" algn="ctr">
              <a:lnSpc>
                <a:spcPct val="110000"/>
              </a:lnSpc>
              <a:buNone/>
            </a:pPr>
            <a:r>
              <a:rPr lang="th-TH" sz="2800" dirty="0"/>
              <a:t>เนื้อหาเน้นที่ความทันสมัยทั้งในด้านวิชาการ กลยุทธ์ และ กฎระเบียบ</a:t>
            </a:r>
            <a:r>
              <a:rPr lang="th-TH" sz="2800" dirty="0" smtClean="0"/>
              <a:t>วิธีการ ฯลฯ </a:t>
            </a:r>
            <a:r>
              <a:rPr lang="th-TH" sz="2800" dirty="0"/>
              <a:t>เพื่อเตรียมความ</a:t>
            </a:r>
            <a:r>
              <a:rPr lang="th-TH" sz="2800" dirty="0" smtClean="0"/>
              <a:t>พร้อม</a:t>
            </a:r>
            <a:endParaRPr lang="en-US" sz="2800" dirty="0" smtClean="0"/>
          </a:p>
          <a:p>
            <a:pPr marL="114300" indent="0" algn="ctr">
              <a:lnSpc>
                <a:spcPct val="110000"/>
              </a:lnSpc>
              <a:buNone/>
            </a:pPr>
            <a:r>
              <a:rPr lang="th-TH" sz="2800" dirty="0" smtClean="0"/>
              <a:t>คลัส</a:t>
            </a:r>
            <a:r>
              <a:rPr lang="th-TH" sz="2800" dirty="0"/>
              <a:t>เตอร์ในการก้าวขึ้นสู่การเป็นผู้นำด้านพลังงานทดแทนในระดับภูมิภาคอาเซียนและเข้า</a:t>
            </a:r>
            <a:r>
              <a:rPr lang="th-TH" sz="2800" dirty="0" smtClean="0"/>
              <a:t>สู่ยุค  </a:t>
            </a:r>
            <a:r>
              <a:rPr lang="en-US" sz="2800" dirty="0" smtClean="0"/>
              <a:t>Industry</a:t>
            </a:r>
            <a:r>
              <a:rPr lang="th-TH" sz="2800" dirty="0" smtClean="0"/>
              <a:t> </a:t>
            </a:r>
            <a:r>
              <a:rPr lang="en-US" sz="2800" dirty="0"/>
              <a:t>4</a:t>
            </a:r>
            <a:r>
              <a:rPr lang="th-TH" sz="2800" dirty="0"/>
              <a:t>.</a:t>
            </a:r>
            <a:r>
              <a:rPr lang="en-US" sz="2800" dirty="0"/>
              <a:t>0</a:t>
            </a:r>
            <a:r>
              <a:rPr lang="th-TH" sz="2800" dirty="0"/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82843" y="4483486"/>
            <a:ext cx="5181600" cy="4843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/>
              <a:t>คลัสเตอร์พลังงานทดแทนเป็นมิตรกับสิ่งแวดล้อม</a:t>
            </a:r>
            <a:endParaRPr lang="th-TH" sz="2800" dirty="0"/>
          </a:p>
        </p:txBody>
      </p:sp>
      <p:sp>
        <p:nvSpPr>
          <p:cNvPr id="3" name="AutoShape 2" descr="ผลการค้นหารูปภาพสำหรับ จุฬาลงกรณ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843" y="1292266"/>
            <a:ext cx="12003558" cy="842684"/>
          </a:xfrm>
          <a:prstGeom prst="rect">
            <a:avLst/>
          </a:prstGeom>
          <a:solidFill>
            <a:srgbClr val="FFCCFF">
              <a:alpha val="3490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 smtClean="0"/>
              <a:t>หลักสูตร</a:t>
            </a:r>
            <a:r>
              <a:rPr lang="en-US" sz="3600" dirty="0" smtClean="0"/>
              <a:t>“</a:t>
            </a:r>
            <a:r>
              <a:rPr lang="th-TH" sz="3600" dirty="0" smtClean="0"/>
              <a:t>ความมั่นคงระดับสูง ด้านการจัดการพลังงานที่เป็นมิตรกับสิ่งแวดล้อม</a:t>
            </a:r>
            <a:r>
              <a:rPr lang="en-US" sz="3600" dirty="0" smtClean="0"/>
              <a:t>”</a:t>
            </a:r>
            <a:r>
              <a:rPr lang="th-TH" sz="3600" dirty="0" smtClean="0"/>
              <a:t> 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74" y="3233437"/>
            <a:ext cx="4200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164778" y="4469536"/>
            <a:ext cx="4136572" cy="6579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dirty="0" smtClean="0"/>
              <a:t>คณะพาณิชยศาสตร์และการบัญชี</a:t>
            </a: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42" y="2475991"/>
            <a:ext cx="2325687" cy="198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sosceles Triangle 44"/>
          <p:cNvSpPr/>
          <p:nvPr/>
        </p:nvSpPr>
        <p:spPr>
          <a:xfrm>
            <a:off x="4192546" y="3812750"/>
            <a:ext cx="3538124" cy="1789764"/>
          </a:xfrm>
          <a:prstGeom prst="triangle">
            <a:avLst/>
          </a:prstGeom>
          <a:solidFill>
            <a:schemeClr val="accent1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Hexagon 40"/>
          <p:cNvSpPr/>
          <p:nvPr/>
        </p:nvSpPr>
        <p:spPr>
          <a:xfrm>
            <a:off x="7883070" y="5864967"/>
            <a:ext cx="4158818" cy="708615"/>
          </a:xfrm>
          <a:prstGeom prst="hexagon">
            <a:avLst/>
          </a:prstGeom>
          <a:solidFill>
            <a:srgbClr val="FF99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3889833" y="5864967"/>
            <a:ext cx="4014979" cy="708615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136104" y="5864967"/>
            <a:ext cx="3753729" cy="708615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137275" y="3401094"/>
            <a:ext cx="4201192" cy="411655"/>
          </a:xfrm>
          <a:prstGeom prst="triangle">
            <a:avLst/>
          </a:prstGeom>
          <a:solidFill>
            <a:srgbClr val="D9D9D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flipV="1">
            <a:off x="3922860" y="3330777"/>
            <a:ext cx="4032780" cy="411655"/>
          </a:xfrm>
          <a:prstGeom prst="triangle">
            <a:avLst/>
          </a:prstGeom>
          <a:solidFill>
            <a:srgbClr val="D9D9D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>
            <a:off x="6686023" y="3362427"/>
            <a:ext cx="4201192" cy="411655"/>
          </a:xfrm>
          <a:prstGeom prst="triangle">
            <a:avLst/>
          </a:prstGeom>
          <a:solidFill>
            <a:srgbClr val="D9D9D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475" y="6005526"/>
            <a:ext cx="326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</a:rPr>
              <a:t>โครงการ  </a:t>
            </a:r>
            <a:r>
              <a:rPr lang="en-US" sz="2400" b="1" dirty="0" smtClean="0">
                <a:solidFill>
                  <a:schemeClr val="bg1"/>
                </a:solidFill>
              </a:rPr>
              <a:t>Energy </a:t>
            </a:r>
            <a:r>
              <a:rPr lang="en-US" sz="2400" b="1" dirty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9976" y="6005526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</a:rPr>
              <a:t>โครงการปลูกปาล์มเพื่อพลังงาน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0924" y="6005526"/>
            <a:ext cx="4108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800" b="1" dirty="0"/>
              <a:t>โครงการ </a:t>
            </a:r>
            <a:r>
              <a:rPr lang="en-US" sz="2800" b="1" dirty="0"/>
              <a:t>MBA </a:t>
            </a:r>
            <a:r>
              <a:rPr lang="th-TH" sz="2800" b="1" dirty="0" smtClean="0"/>
              <a:t>การ</a:t>
            </a:r>
            <a:r>
              <a:rPr lang="th-TH" sz="2800" b="1" dirty="0"/>
              <a:t>จัดการพลังงาน 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3"/>
          <a:stretch/>
        </p:blipFill>
        <p:spPr bwMode="auto">
          <a:xfrm>
            <a:off x="4980071" y="1019064"/>
            <a:ext cx="2230377" cy="16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2759326" y="2764165"/>
            <a:ext cx="667187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80390" y="4621971"/>
            <a:ext cx="23716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เกษตรสู่พลังงาน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7975" y="319314"/>
            <a:ext cx="620939" cy="158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6104" y="27214"/>
            <a:ext cx="12014018" cy="9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/>
              <a:t>ยุทธศาสตร์ของ</a:t>
            </a:r>
            <a:r>
              <a:rPr lang="en-US" b="1" dirty="0" smtClean="0"/>
              <a:t> </a:t>
            </a:r>
            <a:r>
              <a:rPr lang="en-US" b="1" dirty="0"/>
              <a:t>“</a:t>
            </a:r>
            <a:r>
              <a:rPr lang="th-TH" b="1" dirty="0"/>
              <a:t>คลัสเตอร์พลังงานที่เป็นมิตรต่อสิ่งแวดล้อม</a:t>
            </a:r>
            <a:r>
              <a:rPr lang="en-US" b="1" dirty="0"/>
              <a:t>”</a:t>
            </a:r>
            <a:r>
              <a:rPr lang="th-TH" b="1" dirty="0"/>
              <a:t> </a:t>
            </a:r>
            <a:endParaRPr lang="en-US" b="1" dirty="0"/>
          </a:p>
        </p:txBody>
      </p:sp>
      <p:sp>
        <p:nvSpPr>
          <p:cNvPr id="47" name="Isosceles Triangle 46"/>
          <p:cNvSpPr/>
          <p:nvPr/>
        </p:nvSpPr>
        <p:spPr>
          <a:xfrm rot="11763235">
            <a:off x="6116112" y="4558860"/>
            <a:ext cx="5649372" cy="1052285"/>
          </a:xfrm>
          <a:prstGeom prst="triangle">
            <a:avLst/>
          </a:prstGeom>
          <a:solidFill>
            <a:srgbClr val="D9D9D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30670" y="4191084"/>
            <a:ext cx="4311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ส่งเสริม</a:t>
            </a:r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การศึกษา</a:t>
            </a:r>
          </a:p>
          <a:p>
            <a:pPr algn="ctr"/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ด้านพลังงานใน</a:t>
            </a:r>
            <a:r>
              <a:rPr lang="th-TH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ทุกระดับ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20770903" flipV="1">
            <a:off x="972414" y="4378175"/>
            <a:ext cx="4683943" cy="1112885"/>
          </a:xfrm>
          <a:prstGeom prst="triangle">
            <a:avLst/>
          </a:prstGeom>
          <a:solidFill>
            <a:srgbClr val="DCEBEF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571" y="4153848"/>
            <a:ext cx="4119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เปลี่ยนพลังงานหมุนเวียน</a:t>
            </a:r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ที่</a:t>
            </a:r>
          </a:p>
          <a:p>
            <a:pPr algn="ctr"/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ไม่มั่นคง 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(Non-firm) </a:t>
            </a:r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ให้เป็น</a:t>
            </a:r>
          </a:p>
          <a:p>
            <a:pPr algn="ctr"/>
            <a:r>
              <a:rPr lang="th-TH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พลังงาน</a:t>
            </a:r>
            <a:r>
              <a:rPr lang="th-TH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ที่มั่นคง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(Firm)</a:t>
            </a:r>
          </a:p>
        </p:txBody>
      </p:sp>
    </p:spTree>
    <p:extLst>
      <p:ext uri="{BB962C8B-B14F-4D97-AF65-F5344CB8AC3E}">
        <p14:creationId xmlns:p14="http://schemas.microsoft.com/office/powerpoint/2010/main" val="407632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065" y="4405823"/>
            <a:ext cx="9938410" cy="146304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1166813"/>
            <a:ext cx="39147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2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0" y="5088846"/>
            <a:ext cx="6001879" cy="1463040"/>
          </a:xfrm>
        </p:spPr>
        <p:txBody>
          <a:bodyPr>
            <a:normAutofit fontScale="90000"/>
          </a:bodyPr>
          <a:lstStyle/>
          <a:p>
            <a:pPr algn="l"/>
            <a:r>
              <a:rPr lang="th-TH" sz="6000" dirty="0" smtClean="0"/>
              <a:t>โครงการ </a:t>
            </a:r>
            <a:r>
              <a:rPr lang="en-US" sz="6000" dirty="0" smtClean="0"/>
              <a:t>Energy storage</a:t>
            </a:r>
            <a:endParaRPr lang="th-TH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570" y="5067999"/>
            <a:ext cx="2913496" cy="1463040"/>
          </a:xfrm>
        </p:spPr>
        <p:txBody>
          <a:bodyPr>
            <a:normAutofit/>
          </a:bodyPr>
          <a:lstStyle/>
          <a:p>
            <a:pPr algn="r"/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คลัสเตอร์พลังงานที่เป็นมิตรกับสิ่งแวดล้อม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151924"/>
            <a:ext cx="9017000" cy="3061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298700" cy="3365184"/>
          </a:xfrm>
          <a:prstGeom prst="rect">
            <a:avLst/>
          </a:prstGeom>
          <a:solidFill>
            <a:schemeClr val="accent3">
              <a:lumMod val="75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66" y="407477"/>
            <a:ext cx="1454150" cy="3365184"/>
          </a:xfrm>
          <a:prstGeom prst="rect">
            <a:avLst/>
          </a:prstGeom>
          <a:solidFill>
            <a:schemeClr val="accent2">
              <a:lumMod val="60000"/>
              <a:lumOff val="4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75233" y="5202761"/>
            <a:ext cx="0" cy="10865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41" y="5275254"/>
            <a:ext cx="13620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3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857607" y="345974"/>
            <a:ext cx="7058414" cy="445044"/>
            <a:chOff x="1073628" y="1556019"/>
            <a:chExt cx="10550024" cy="673546"/>
          </a:xfrm>
        </p:grpSpPr>
        <p:sp>
          <p:nvSpPr>
            <p:cNvPr id="20" name="Isosceles Triangle 19"/>
            <p:cNvSpPr/>
            <p:nvPr/>
          </p:nvSpPr>
          <p:spPr>
            <a:xfrm rot="5400000" flipV="1">
              <a:off x="813057" y="1816590"/>
              <a:ext cx="673546" cy="152404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11196220" y="1802130"/>
              <a:ext cx="654322" cy="2005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20800" y="1568719"/>
              <a:ext cx="9935875" cy="6223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8"/>
          <a:stretch/>
        </p:blipFill>
        <p:spPr>
          <a:xfrm>
            <a:off x="0" y="2394651"/>
            <a:ext cx="12192000" cy="4463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998605"/>
            <a:ext cx="1024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 is an approach to provide distributed energy resources throughout the energy value chain by deploying technologies close to the end users of power.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It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often consists of 3 elements: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36" y="3689471"/>
            <a:ext cx="317460" cy="2285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65063" y="3641853"/>
            <a:ext cx="259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Decentralized generation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8" y="3651401"/>
            <a:ext cx="355556" cy="266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4898" y="3633783"/>
            <a:ext cx="259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Energy storage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51" y="3670451"/>
            <a:ext cx="330159" cy="2476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7363" y="3641279"/>
            <a:ext cx="259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Smart meter or smart grid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583" y="114300"/>
            <a:ext cx="9720072" cy="9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>หลักการและเหตุผล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2150" y="966399"/>
            <a:ext cx="10972800" cy="1955800"/>
          </a:xfrm>
        </p:spPr>
        <p:txBody>
          <a:bodyPr>
            <a:normAutofit/>
          </a:bodyPr>
          <a:lstStyle/>
          <a:p>
            <a:pPr marL="406400" indent="-29210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2400" dirty="0" smtClean="0"/>
              <a:t>แนวโน้มความต้องการพลังงานสูงขึ้น  ตามจำนวนประชากรที่เพิ่มขึ้น และการพัฒนาอุตสาหกรรมในอนาคต</a:t>
            </a:r>
          </a:p>
          <a:p>
            <a:pPr marL="406400" indent="-29210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2400" dirty="0" smtClean="0"/>
              <a:t>ความจำเป็นในการพัฒนาพลังงานหมุนเวียนเพื่อทดแทนโรงไฟฟ้าพลังงานฟอสซิลที่จะทยอยหมดอายุการใช้งาน</a:t>
            </a:r>
          </a:p>
          <a:p>
            <a:pPr marL="406400" indent="-292100" algn="just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th-TH" sz="2400" dirty="0" smtClean="0"/>
              <a:t>นวัตกรรมเทคโนโลยีแหล่งจัดเก็บพลังงาน </a:t>
            </a:r>
            <a:r>
              <a:rPr lang="en-US" sz="2400" dirty="0" smtClean="0"/>
              <a:t>(Energy </a:t>
            </a:r>
            <a:r>
              <a:rPr lang="en-US" sz="2400" dirty="0"/>
              <a:t>S</a:t>
            </a:r>
            <a:r>
              <a:rPr lang="en-US" sz="2400" dirty="0" smtClean="0"/>
              <a:t>torage)</a:t>
            </a:r>
            <a:r>
              <a:rPr lang="th-TH" sz="2400" dirty="0" smtClean="0"/>
              <a:t> และทิศทางการพัฒนาในปัจจุบัน สนับสนุนการนำมาประยุกต์ใช้ในการจัดการอุปสงค์อุปทานด้านพลังงาน และสนับสนุนการพัฒนาความมั่นคงด้านพลังงานหมุนเวียน</a:t>
            </a:r>
            <a:r>
              <a:rPr lang="en-US" sz="2400" dirty="0" smtClean="0"/>
              <a:t> </a:t>
            </a:r>
            <a:r>
              <a:rPr lang="th-TH" sz="2400" dirty="0" smtClean="0"/>
              <a:t> ตลอดจนส่งเสริมประสิทธิภาพ ความมั่นคงในระบบสายส่งและจำหน่ายไฟฟ้า รวมถึงการใช้งานอื่นๆในยุค </a:t>
            </a:r>
            <a:r>
              <a:rPr lang="en-US" sz="2400" dirty="0" smtClean="0"/>
              <a:t>Industry 4.0</a:t>
            </a:r>
            <a:endParaRPr lang="th-TH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370" y="337684"/>
            <a:ext cx="6739443" cy="4825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Energy storage, the future for industry 4.0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121666"/>
            <a:ext cx="9720072" cy="948309"/>
          </a:xfrm>
        </p:spPr>
        <p:txBody>
          <a:bodyPr/>
          <a:lstStyle/>
          <a:p>
            <a:r>
              <a:rPr lang="th-TH" dirty="0" smtClean="0"/>
              <a:t>แนวคิดโครงการ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6653" y="3351090"/>
            <a:ext cx="5875147" cy="9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dirty="0" smtClean="0"/>
              <a:t>ประโยชน์ของโครงการ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01623" y="946148"/>
            <a:ext cx="9543633" cy="25368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 algn="just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th-TH" sz="2400" dirty="0" smtClean="0"/>
              <a:t>      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</a:rPr>
              <a:t>เปลี่ยน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</a:rPr>
              <a:t>แหล่งพลังงานที่ไม่มั่นคง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(Non-firm)</a:t>
            </a:r>
            <a:r>
              <a:rPr lang="th-TH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</a:rPr>
              <a:t>ให้เป็นแหล่งพลังงานที่มั่นคง 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(Firm)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</a:rPr>
              <a:t>โดยการประยุกต์ใช้เทคโนโลยี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Energy Storage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</a:rPr>
              <a:t>มาสนับสนุนการบริหารจัดการพลังงานไฟฟ้า</a:t>
            </a:r>
          </a:p>
          <a:p>
            <a:pPr marL="406400" lvl="1" indent="-292100" algn="just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h-TH" sz="2400" dirty="0" smtClean="0"/>
              <a:t>จัดสร้าง </a:t>
            </a:r>
            <a:r>
              <a:rPr lang="en-US" sz="2000" dirty="0"/>
              <a:t>Pilot Project </a:t>
            </a:r>
            <a:r>
              <a:rPr lang="th-TH" sz="2400" dirty="0"/>
              <a:t>ในการนำแบตเตอรี่มาต่อเข้าระบบผลิตไฟฟ้าจากแสงอาทิตย์ เพื่อทดสอบการกักเก็บและเสถียรภาพการผลิตและการบริหารจัดการไฟฟ้า  ลดการพึ่งพาพลังงานฟอสซิล ส่งเสริมพลังงาน</a:t>
            </a:r>
            <a:r>
              <a:rPr lang="th-TH" sz="2400" dirty="0" smtClean="0"/>
              <a:t>สะอาด</a:t>
            </a:r>
            <a:r>
              <a:rPr lang="th-TH" sz="2400" dirty="0"/>
              <a:t> </a:t>
            </a:r>
            <a:r>
              <a:rPr lang="th-TH" sz="2400" dirty="0" smtClean="0"/>
              <a:t>ลด </a:t>
            </a:r>
            <a:r>
              <a:rPr lang="en-US" sz="2000" dirty="0"/>
              <a:t>Carbon </a:t>
            </a:r>
            <a:r>
              <a:rPr lang="en-US" sz="2000" dirty="0" smtClean="0"/>
              <a:t>footprint</a:t>
            </a:r>
            <a:endParaRPr lang="th-TH" sz="2400" dirty="0" smtClean="0"/>
          </a:p>
          <a:p>
            <a:pPr marL="406400" lvl="1" indent="-292100" algn="just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h-TH" sz="2400" dirty="0" smtClean="0"/>
              <a:t>ผลักดัน</a:t>
            </a:r>
            <a:r>
              <a:rPr lang="th-TH" sz="2400" dirty="0"/>
              <a:t>ส่งเสริมให้เกิดอุตสาหกรรมการพัฒนาและผลิตแบตเตอรี่ภายในประเทศ  </a:t>
            </a:r>
            <a:r>
              <a:rPr lang="th-TH" sz="2400" dirty="0" smtClean="0"/>
              <a:t>รองรับ</a:t>
            </a:r>
            <a:r>
              <a:rPr lang="th-TH" sz="2400" dirty="0"/>
              <a:t>การนำมาใช้ในระบบผลิตจำหน่ายไฟฟ้าพลังงาน</a:t>
            </a:r>
            <a:r>
              <a:rPr lang="th-TH" sz="2400" dirty="0" smtClean="0"/>
              <a:t>หมุนเวียน  ตลอดจนการใช้งานที่หลากหลายอื่นๆใน</a:t>
            </a:r>
            <a:r>
              <a:rPr lang="th-TH" sz="2400" dirty="0"/>
              <a:t>ยุค </a:t>
            </a:r>
            <a:r>
              <a:rPr lang="en-US" sz="2000" dirty="0" smtClean="0"/>
              <a:t>Industry 4.0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653" y="4183286"/>
            <a:ext cx="10980547" cy="253682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1" indent="-292100" algn="just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h-TH" sz="2400" dirty="0" smtClean="0"/>
              <a:t>บริหาร</a:t>
            </a:r>
            <a:r>
              <a:rPr lang="th-TH" sz="2400" dirty="0"/>
              <a:t>จัดการการผลิตไฟฟ้า ตลอดจนคุณภาพของระบบไฟฟ้าให้ดียิ่งขึ้นและเกิดประโยชน์สูงสุด ลดการสูญเสียประสิทธิภาพและทรัพยากรของประเทศ </a:t>
            </a:r>
            <a:endParaRPr lang="th-TH" sz="2400" dirty="0" smtClean="0"/>
          </a:p>
          <a:p>
            <a:pPr marL="406400" lvl="1" indent="-292100" algn="just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h-TH" sz="2400" dirty="0" smtClean="0"/>
              <a:t>เพิ่ม</a:t>
            </a:r>
            <a:r>
              <a:rPr lang="th-TH" sz="2400" dirty="0"/>
              <a:t>ความมั่นคงจากแหล่งพลังงานไฟฟ้าหมุนเวียนให้สามารถเป็นแหล่งพลังงานหลักได้ในอนาคต</a:t>
            </a:r>
            <a:r>
              <a:rPr lang="en-US" sz="2400" dirty="0"/>
              <a:t>  </a:t>
            </a:r>
            <a:r>
              <a:rPr lang="th-TH" sz="2400" dirty="0"/>
              <a:t>โดยการประยุกต์ใช้งานในระบบไฟฟ้าพลังงานหมุนเวียน อาทิเช่น</a:t>
            </a:r>
            <a:endParaRPr lang="en-US" sz="2400" dirty="0"/>
          </a:p>
          <a:p>
            <a:pPr marL="749300" lvl="2" indent="-342900" algn="just">
              <a:lnSpc>
                <a:spcPct val="8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th-TH" sz="2200" dirty="0"/>
              <a:t>การทำ</a:t>
            </a:r>
            <a:r>
              <a:rPr lang="en-US" sz="2200" dirty="0"/>
              <a:t> </a:t>
            </a:r>
            <a:r>
              <a:rPr lang="en-US" sz="2000" dirty="0"/>
              <a:t>Load Shifting</a:t>
            </a:r>
            <a:r>
              <a:rPr lang="th-TH" sz="2000" dirty="0"/>
              <a:t> </a:t>
            </a:r>
            <a:r>
              <a:rPr lang="th-TH" sz="2200" dirty="0"/>
              <a:t>คือ  สะสมพลังงานไฟฟ้าในช่วง</a:t>
            </a:r>
            <a:r>
              <a:rPr lang="en-US" sz="2200" dirty="0"/>
              <a:t> </a:t>
            </a:r>
            <a:r>
              <a:rPr lang="en-US" sz="2000" dirty="0"/>
              <a:t>O</a:t>
            </a:r>
            <a:r>
              <a:rPr lang="en-US" sz="2000" dirty="0" smtClean="0"/>
              <a:t>ff-peak</a:t>
            </a:r>
            <a:r>
              <a:rPr lang="en-US" sz="2200" dirty="0"/>
              <a:t> </a:t>
            </a:r>
            <a:r>
              <a:rPr lang="th-TH" sz="2200" dirty="0"/>
              <a:t> และจ่ายคืนให้ระบบในช่วง</a:t>
            </a:r>
            <a:r>
              <a:rPr lang="en-US" sz="2200" dirty="0"/>
              <a:t> </a:t>
            </a:r>
            <a:r>
              <a:rPr lang="en-US" sz="2000" dirty="0" smtClean="0"/>
              <a:t>On-peak</a:t>
            </a:r>
            <a:r>
              <a:rPr lang="th-TH" sz="2000" dirty="0" smtClean="0"/>
              <a:t> </a:t>
            </a:r>
            <a:endParaRPr lang="th-TH" sz="2000" dirty="0"/>
          </a:p>
          <a:p>
            <a:pPr marL="749300" lvl="2" indent="-342900" algn="just">
              <a:lnSpc>
                <a:spcPct val="8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th-TH" sz="2200" dirty="0" smtClean="0"/>
              <a:t>การ</a:t>
            </a:r>
            <a:r>
              <a:rPr lang="th-TH" sz="2200" dirty="0"/>
              <a:t>ทำ</a:t>
            </a:r>
            <a:r>
              <a:rPr lang="en-US" sz="2200" dirty="0"/>
              <a:t> </a:t>
            </a:r>
            <a:r>
              <a:rPr lang="en-US" sz="2000" dirty="0"/>
              <a:t>Peak Shaving</a:t>
            </a:r>
            <a:r>
              <a:rPr lang="th-TH" sz="2000" dirty="0"/>
              <a:t> </a:t>
            </a:r>
            <a:r>
              <a:rPr lang="th-TH" sz="2200" dirty="0"/>
              <a:t>โดยอาจทำเป็น </a:t>
            </a:r>
            <a:r>
              <a:rPr lang="en-US" sz="2000" dirty="0"/>
              <a:t>Pool grid back-up </a:t>
            </a:r>
            <a:r>
              <a:rPr lang="th-TH" sz="2000" dirty="0"/>
              <a:t> </a:t>
            </a:r>
            <a:endParaRPr lang="th-TH" sz="2000" dirty="0" smtClean="0"/>
          </a:p>
          <a:p>
            <a:pPr marL="749300" lvl="2" indent="-342900" algn="just">
              <a:lnSpc>
                <a:spcPct val="8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th-TH" sz="2200" dirty="0" smtClean="0"/>
              <a:t>เป็น </a:t>
            </a:r>
            <a:r>
              <a:rPr lang="en-US" sz="2000" dirty="0"/>
              <a:t>Power Normalizer </a:t>
            </a:r>
            <a:r>
              <a:rPr lang="th-TH" sz="2200" dirty="0"/>
              <a:t>สำหรับพลังงานทดแทน  เพื่อจ่ายไฟฟ้าให้ระบบสายส่งไฟฟ้าแบบสม่ำเสมอ</a:t>
            </a:r>
            <a:endParaRPr lang="en-US" sz="2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4" y="1088571"/>
            <a:ext cx="1606257" cy="18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1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: Energy storage </a:t>
            </a:r>
            <a:r>
              <a:rPr lang="th-TH" dirty="0" smtClean="0"/>
              <a:t>ในโรงไฟฟ้าแสงอาทิตย์</a:t>
            </a:r>
            <a:endParaRPr lang="en-US" dirty="0"/>
          </a:p>
        </p:txBody>
      </p:sp>
      <p:sp>
        <p:nvSpPr>
          <p:cNvPr id="4" name="AutoShape 2" descr="ผลการค้นหารูปภา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/>
          <a:stretch/>
        </p:blipFill>
        <p:spPr bwMode="auto">
          <a:xfrm>
            <a:off x="460375" y="1412144"/>
            <a:ext cx="11435443" cy="544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546" y="6519445"/>
            <a:ext cx="806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Solar Grid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762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3" y="286766"/>
            <a:ext cx="11054930" cy="97597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: Energy storage </a:t>
            </a:r>
            <a:r>
              <a:rPr lang="th-TH" dirty="0" smtClean="0"/>
              <a:t>ในโรงไฟฟ้าไฮบริด</a:t>
            </a:r>
            <a:r>
              <a:rPr lang="en-US" dirty="0" smtClean="0"/>
              <a:t> </a:t>
            </a:r>
            <a:r>
              <a:rPr lang="th-TH" dirty="0" smtClean="0"/>
              <a:t>และที่อยู่อาศัย</a:t>
            </a:r>
            <a:endParaRPr lang="en-US" dirty="0"/>
          </a:p>
        </p:txBody>
      </p:sp>
      <p:sp>
        <p:nvSpPr>
          <p:cNvPr id="4" name="AutoShape 2" descr="ผลการค้นหารูปภา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310" y="6519444"/>
            <a:ext cx="1200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Battery-energy storage does not exist by wind-farm application </a:t>
            </a:r>
            <a:r>
              <a:rPr lang="en-US" sz="1600" dirty="0" smtClean="0"/>
              <a:t>alone</a:t>
            </a:r>
            <a:r>
              <a:rPr lang="en-US" sz="1600" dirty="0"/>
              <a:t>,</a:t>
            </a:r>
            <a:r>
              <a:rPr lang="th-TH" sz="1600" dirty="0" smtClean="0"/>
              <a:t> </a:t>
            </a:r>
            <a:r>
              <a:rPr lang="en-US" sz="1600" dirty="0" err="1"/>
              <a:t>SolaX</a:t>
            </a:r>
            <a:r>
              <a:rPr lang="en-US" sz="1600" dirty="0"/>
              <a:t> Power hybrid energy storage systems and batteries</a:t>
            </a:r>
          </a:p>
          <a:p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96" y="1568091"/>
            <a:ext cx="5717587" cy="465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5" y="1666193"/>
            <a:ext cx="5828431" cy="455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1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 rot="5400000">
            <a:off x="7167923" y="1514091"/>
            <a:ext cx="1315850" cy="76695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9108370" y="1514092"/>
            <a:ext cx="1315850" cy="76695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5222174" y="1514091"/>
            <a:ext cx="1315850" cy="76695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52" y="312166"/>
            <a:ext cx="10904347" cy="948309"/>
          </a:xfrm>
        </p:spPr>
        <p:txBody>
          <a:bodyPr>
            <a:normAutofit/>
          </a:bodyPr>
          <a:lstStyle/>
          <a:p>
            <a:r>
              <a:rPr lang="th-TH" dirty="0" smtClean="0"/>
              <a:t>ปัจจัยสนับสนุน – นวัตกรรมที่ดีขึ้น อายุการใช้งานนานขึ้น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6" y="2801747"/>
            <a:ext cx="5987273" cy="371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676" y="6519446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Battery University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6" y="2801747"/>
            <a:ext cx="5715001" cy="36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446299" y="1181098"/>
            <a:ext cx="1484601" cy="1430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Higher Energy density </a:t>
            </a:r>
          </a:p>
        </p:txBody>
      </p:sp>
      <p:sp>
        <p:nvSpPr>
          <p:cNvPr id="10" name="Oval 9"/>
          <p:cNvSpPr/>
          <p:nvPr/>
        </p:nvSpPr>
        <p:spPr>
          <a:xfrm>
            <a:off x="6402095" y="1181098"/>
            <a:ext cx="1484601" cy="1430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lnSpc>
                <a:spcPct val="75000"/>
              </a:lnSpc>
            </a:pPr>
            <a:r>
              <a:rPr lang="en-US" dirty="0">
                <a:solidFill>
                  <a:schemeClr val="tx1"/>
                </a:solidFill>
              </a:rPr>
              <a:t>Longer Life cycle </a:t>
            </a:r>
          </a:p>
        </p:txBody>
      </p:sp>
      <p:sp>
        <p:nvSpPr>
          <p:cNvPr id="11" name="Oval 10"/>
          <p:cNvSpPr/>
          <p:nvPr/>
        </p:nvSpPr>
        <p:spPr>
          <a:xfrm>
            <a:off x="8332495" y="1181098"/>
            <a:ext cx="1484601" cy="1430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lnSpc>
                <a:spcPct val="75000"/>
              </a:lnSpc>
            </a:pPr>
            <a:r>
              <a:rPr lang="en-US" dirty="0" smtClean="0">
                <a:solidFill>
                  <a:schemeClr val="tx1"/>
                </a:solidFill>
              </a:rPr>
              <a:t>Cheaper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386376" y="1384301"/>
            <a:ext cx="2755900" cy="1341246"/>
          </a:xfrm>
          <a:prstGeom prst="homePlate">
            <a:avLst>
              <a:gd name="adj" fmla="val 3363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308100" y="1270001"/>
            <a:ext cx="2755900" cy="1341246"/>
          </a:xfrm>
          <a:prstGeom prst="homePlate">
            <a:avLst>
              <a:gd name="adj" fmla="val 336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Supporting trend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2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503</TotalTime>
  <Words>1413</Words>
  <Application>Microsoft Office PowerPoint</Application>
  <PresentationFormat>Custom</PresentationFormat>
  <Paragraphs>216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Integral</vt:lpstr>
      <vt:lpstr>PowerPoint Presentation</vt:lpstr>
      <vt:lpstr>PowerPoint Presentation</vt:lpstr>
      <vt:lpstr>PowerPoint Presentation</vt:lpstr>
      <vt:lpstr>โครงการ Energy storage</vt:lpstr>
      <vt:lpstr>Energy storage, the future for industry 4.0</vt:lpstr>
      <vt:lpstr>แนวคิดโครงการ</vt:lpstr>
      <vt:lpstr>ตัวอย่าง: Energy storage ในโรงไฟฟ้าแสงอาทิตย์</vt:lpstr>
      <vt:lpstr>ตัวอย่าง: Energy storage ในโรงไฟฟ้าไฮบริด และที่อยู่อาศัย</vt:lpstr>
      <vt:lpstr>ปัจจัยสนับสนุน – นวัตกรรมที่ดีขึ้น อายุการใช้งานนานขึ้น</vt:lpstr>
      <vt:lpstr>ปัจจัยสนับสนุน - ต้นทุนการผลิตแบตเตอรี่ที่ลดลง</vt:lpstr>
      <vt:lpstr>ราคาแบตเตอรี่ลดลง ผลักดันโดยอุตสาหกรรมยานยนต์ไฟฟ้า (Evs)</vt:lpstr>
      <vt:lpstr>การประยุกต์ใช้งานในระบบไฟฟ้า</vt:lpstr>
      <vt:lpstr>PowerPoint Presentation</vt:lpstr>
      <vt:lpstr>สรุปการประยุกต์ใช้งานแบตเตอรี่ในระบบผลิต</vt:lpstr>
      <vt:lpstr>โครงการปลูกปาล์มเพื่อพลังงาน</vt:lpstr>
      <vt:lpstr>หลักการและเหตุผล</vt:lpstr>
      <vt:lpstr>แนวคิดโครงการ</vt:lpstr>
      <vt:lpstr>ตัวอย่าง: ปลูกปาล์มเพื่อพลังงาน 1 แสนไร่ </vt:lpstr>
      <vt:lpstr>ประโยชน์ต่อเศรษฐกิจภาพรวม</vt:lpstr>
      <vt:lpstr>สอดคล้องกับแผนพลังงานทดแทน</vt:lpstr>
      <vt:lpstr>BHD ต่างกับ Biodiesel (FAME) อย่างไร?</vt:lpstr>
      <vt:lpstr>BHD ดีอย่างไร?</vt:lpstr>
      <vt:lpstr>การใช้ BHD ในภาคอุตสาหกรรม</vt:lpstr>
      <vt:lpstr>ตัวอย่าง เทคโนโลยีการผลิต BHD ในต่างประเทศ</vt:lpstr>
      <vt:lpstr>PowerPoint Presentation</vt:lpstr>
      <vt:lpstr>UOP Honeywell ผลิต BHD เชิงพาณิชย์ตั้งแต่ปี 2552 </vt:lpstr>
      <vt:lpstr>โอกาสอุตสาหกรรมต่อยอด โอลีโอเคมีคอลส์จากปาล์ม</vt:lpstr>
      <vt:lpstr>โครงการ MBA ด้านพลังงาน</vt:lpstr>
      <vt:lpstr>โครงการ MBA การจัดการพลังงาน ร่วมกับจุฬาลงกรณ์มหาวิทยาลัย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Wimolmas W.</dc:creator>
  <cp:lastModifiedBy>satawan.t</cp:lastModifiedBy>
  <cp:revision>282</cp:revision>
  <dcterms:created xsi:type="dcterms:W3CDTF">2016-11-02T10:55:09Z</dcterms:created>
  <dcterms:modified xsi:type="dcterms:W3CDTF">2018-03-13T11:23:32Z</dcterms:modified>
</cp:coreProperties>
</file>